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sldIdLst>
    <p:sldId id="259" r:id="rId2"/>
    <p:sldId id="257" r:id="rId3"/>
    <p:sldId id="261" r:id="rId4"/>
    <p:sldId id="331" r:id="rId5"/>
    <p:sldId id="324" r:id="rId6"/>
    <p:sldId id="325" r:id="rId7"/>
    <p:sldId id="329" r:id="rId8"/>
    <p:sldId id="330" r:id="rId9"/>
    <p:sldId id="269" r:id="rId10"/>
    <p:sldId id="326" r:id="rId11"/>
    <p:sldId id="282" r:id="rId12"/>
    <p:sldId id="327" r:id="rId13"/>
    <p:sldId id="287" r:id="rId14"/>
    <p:sldId id="328" r:id="rId15"/>
    <p:sldId id="288" r:id="rId16"/>
    <p:sldId id="289" r:id="rId17"/>
    <p:sldId id="290" r:id="rId18"/>
    <p:sldId id="299" r:id="rId19"/>
    <p:sldId id="291" r:id="rId20"/>
    <p:sldId id="292" r:id="rId21"/>
    <p:sldId id="293" r:id="rId22"/>
    <p:sldId id="294" r:id="rId23"/>
    <p:sldId id="295" r:id="rId24"/>
    <p:sldId id="296" r:id="rId25"/>
    <p:sldId id="297" r:id="rId26"/>
    <p:sldId id="298" r:id="rId27"/>
    <p:sldId id="300" r:id="rId28"/>
    <p:sldId id="301" r:id="rId29"/>
    <p:sldId id="302" r:id="rId30"/>
    <p:sldId id="303" r:id="rId31"/>
    <p:sldId id="318" r:id="rId32"/>
    <p:sldId id="319" r:id="rId33"/>
    <p:sldId id="316" r:id="rId34"/>
    <p:sldId id="317" r:id="rId35"/>
    <p:sldId id="304" r:id="rId36"/>
    <p:sldId id="305" r:id="rId37"/>
    <p:sldId id="306" r:id="rId38"/>
    <p:sldId id="307" r:id="rId39"/>
    <p:sldId id="308" r:id="rId40"/>
    <p:sldId id="309" r:id="rId41"/>
    <p:sldId id="320" r:id="rId42"/>
    <p:sldId id="321" r:id="rId43"/>
    <p:sldId id="310" r:id="rId44"/>
    <p:sldId id="311" r:id="rId45"/>
    <p:sldId id="322" r:id="rId46"/>
    <p:sldId id="323" r:id="rId47"/>
    <p:sldId id="312" r:id="rId48"/>
    <p:sldId id="313" r:id="rId49"/>
    <p:sldId id="314" r:id="rId50"/>
    <p:sldId id="315" r:id="rId51"/>
    <p:sldId id="334" r:id="rId52"/>
    <p:sldId id="332" r:id="rId53"/>
    <p:sldId id="333" r:id="rId54"/>
    <p:sldId id="258"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36FB"/>
    <a:srgbClr val="4472C4"/>
    <a:srgbClr val="00FA00"/>
    <a:srgbClr val="E9EBF5"/>
    <a:srgbClr val="D0D5EA"/>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88"/>
    <p:restoredTop sz="97872"/>
  </p:normalViewPr>
  <p:slideViewPr>
    <p:cSldViewPr snapToGrid="0">
      <p:cViewPr>
        <p:scale>
          <a:sx n="190" d="100"/>
          <a:sy n="190" d="100"/>
        </p:scale>
        <p:origin x="2632" y="9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37CA5-02D1-774D-B6CF-E5680AE5253B}" type="datetimeFigureOut">
              <a:rPr lang="en-US" smtClean="0"/>
              <a:t>4/29/24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83FBEA-23D8-1346-A296-B1B2EBDD68BC}" type="slidenum">
              <a:rPr lang="en-US" smtClean="0"/>
              <a:t>‹#›</a:t>
            </a:fld>
            <a:endParaRPr lang="en-US"/>
          </a:p>
        </p:txBody>
      </p:sp>
    </p:spTree>
    <p:extLst>
      <p:ext uri="{BB962C8B-B14F-4D97-AF65-F5344CB8AC3E}">
        <p14:creationId xmlns:p14="http://schemas.microsoft.com/office/powerpoint/2010/main" val="3540362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a:t>
            </a:fld>
            <a:endParaRPr lang="en-US"/>
          </a:p>
        </p:txBody>
      </p:sp>
    </p:spTree>
    <p:extLst>
      <p:ext uri="{BB962C8B-B14F-4D97-AF65-F5344CB8AC3E}">
        <p14:creationId xmlns:p14="http://schemas.microsoft.com/office/powerpoint/2010/main" val="3728486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10</a:t>
            </a:fld>
            <a:endParaRPr lang="en-US"/>
          </a:p>
        </p:txBody>
      </p:sp>
    </p:spTree>
    <p:extLst>
      <p:ext uri="{BB962C8B-B14F-4D97-AF65-F5344CB8AC3E}">
        <p14:creationId xmlns:p14="http://schemas.microsoft.com/office/powerpoint/2010/main" val="174146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11</a:t>
            </a:fld>
            <a:endParaRPr lang="en-US"/>
          </a:p>
        </p:txBody>
      </p:sp>
    </p:spTree>
    <p:extLst>
      <p:ext uri="{BB962C8B-B14F-4D97-AF65-F5344CB8AC3E}">
        <p14:creationId xmlns:p14="http://schemas.microsoft.com/office/powerpoint/2010/main" val="38527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12</a:t>
            </a:fld>
            <a:endParaRPr lang="en-US"/>
          </a:p>
        </p:txBody>
      </p:sp>
    </p:spTree>
    <p:extLst>
      <p:ext uri="{BB962C8B-B14F-4D97-AF65-F5344CB8AC3E}">
        <p14:creationId xmlns:p14="http://schemas.microsoft.com/office/powerpoint/2010/main" val="2861129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13</a:t>
            </a:fld>
            <a:endParaRPr lang="en-US"/>
          </a:p>
        </p:txBody>
      </p:sp>
    </p:spTree>
    <p:extLst>
      <p:ext uri="{BB962C8B-B14F-4D97-AF65-F5344CB8AC3E}">
        <p14:creationId xmlns:p14="http://schemas.microsoft.com/office/powerpoint/2010/main" val="2126886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14</a:t>
            </a:fld>
            <a:endParaRPr lang="en-US"/>
          </a:p>
        </p:txBody>
      </p:sp>
    </p:spTree>
    <p:extLst>
      <p:ext uri="{BB962C8B-B14F-4D97-AF65-F5344CB8AC3E}">
        <p14:creationId xmlns:p14="http://schemas.microsoft.com/office/powerpoint/2010/main" val="654342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15</a:t>
            </a:fld>
            <a:endParaRPr lang="en-US"/>
          </a:p>
        </p:txBody>
      </p:sp>
    </p:spTree>
    <p:extLst>
      <p:ext uri="{BB962C8B-B14F-4D97-AF65-F5344CB8AC3E}">
        <p14:creationId xmlns:p14="http://schemas.microsoft.com/office/powerpoint/2010/main" val="2063059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16</a:t>
            </a:fld>
            <a:endParaRPr lang="en-US"/>
          </a:p>
        </p:txBody>
      </p:sp>
    </p:spTree>
    <p:extLst>
      <p:ext uri="{BB962C8B-B14F-4D97-AF65-F5344CB8AC3E}">
        <p14:creationId xmlns:p14="http://schemas.microsoft.com/office/powerpoint/2010/main" val="2943673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17</a:t>
            </a:fld>
            <a:endParaRPr lang="en-US"/>
          </a:p>
        </p:txBody>
      </p:sp>
    </p:spTree>
    <p:extLst>
      <p:ext uri="{BB962C8B-B14F-4D97-AF65-F5344CB8AC3E}">
        <p14:creationId xmlns:p14="http://schemas.microsoft.com/office/powerpoint/2010/main" val="938735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18</a:t>
            </a:fld>
            <a:endParaRPr lang="en-US"/>
          </a:p>
        </p:txBody>
      </p:sp>
    </p:spTree>
    <p:extLst>
      <p:ext uri="{BB962C8B-B14F-4D97-AF65-F5344CB8AC3E}">
        <p14:creationId xmlns:p14="http://schemas.microsoft.com/office/powerpoint/2010/main" val="36621054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19</a:t>
            </a:fld>
            <a:endParaRPr lang="en-US"/>
          </a:p>
        </p:txBody>
      </p:sp>
    </p:spTree>
    <p:extLst>
      <p:ext uri="{BB962C8B-B14F-4D97-AF65-F5344CB8AC3E}">
        <p14:creationId xmlns:p14="http://schemas.microsoft.com/office/powerpoint/2010/main" val="4026647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a:t>
            </a:fld>
            <a:endParaRPr lang="en-US"/>
          </a:p>
        </p:txBody>
      </p:sp>
    </p:spTree>
    <p:extLst>
      <p:ext uri="{BB962C8B-B14F-4D97-AF65-F5344CB8AC3E}">
        <p14:creationId xmlns:p14="http://schemas.microsoft.com/office/powerpoint/2010/main" val="3553768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20</a:t>
            </a:fld>
            <a:endParaRPr lang="en-US"/>
          </a:p>
        </p:txBody>
      </p:sp>
    </p:spTree>
    <p:extLst>
      <p:ext uri="{BB962C8B-B14F-4D97-AF65-F5344CB8AC3E}">
        <p14:creationId xmlns:p14="http://schemas.microsoft.com/office/powerpoint/2010/main" val="1127389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21</a:t>
            </a:fld>
            <a:endParaRPr lang="en-US"/>
          </a:p>
        </p:txBody>
      </p:sp>
    </p:spTree>
    <p:extLst>
      <p:ext uri="{BB962C8B-B14F-4D97-AF65-F5344CB8AC3E}">
        <p14:creationId xmlns:p14="http://schemas.microsoft.com/office/powerpoint/2010/main" val="24236592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22</a:t>
            </a:fld>
            <a:endParaRPr lang="en-US"/>
          </a:p>
        </p:txBody>
      </p:sp>
    </p:spTree>
    <p:extLst>
      <p:ext uri="{BB962C8B-B14F-4D97-AF65-F5344CB8AC3E}">
        <p14:creationId xmlns:p14="http://schemas.microsoft.com/office/powerpoint/2010/main" val="2295887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23</a:t>
            </a:fld>
            <a:endParaRPr lang="en-US"/>
          </a:p>
        </p:txBody>
      </p:sp>
    </p:spTree>
    <p:extLst>
      <p:ext uri="{BB962C8B-B14F-4D97-AF65-F5344CB8AC3E}">
        <p14:creationId xmlns:p14="http://schemas.microsoft.com/office/powerpoint/2010/main" val="9957592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24</a:t>
            </a:fld>
            <a:endParaRPr lang="en-US"/>
          </a:p>
        </p:txBody>
      </p:sp>
    </p:spTree>
    <p:extLst>
      <p:ext uri="{BB962C8B-B14F-4D97-AF65-F5344CB8AC3E}">
        <p14:creationId xmlns:p14="http://schemas.microsoft.com/office/powerpoint/2010/main" val="2266894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25</a:t>
            </a:fld>
            <a:endParaRPr lang="en-US"/>
          </a:p>
        </p:txBody>
      </p:sp>
    </p:spTree>
    <p:extLst>
      <p:ext uri="{BB962C8B-B14F-4D97-AF65-F5344CB8AC3E}">
        <p14:creationId xmlns:p14="http://schemas.microsoft.com/office/powerpoint/2010/main" val="2833901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26</a:t>
            </a:fld>
            <a:endParaRPr lang="en-US"/>
          </a:p>
        </p:txBody>
      </p:sp>
    </p:spTree>
    <p:extLst>
      <p:ext uri="{BB962C8B-B14F-4D97-AF65-F5344CB8AC3E}">
        <p14:creationId xmlns:p14="http://schemas.microsoft.com/office/powerpoint/2010/main" val="19453111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27</a:t>
            </a:fld>
            <a:endParaRPr lang="en-US"/>
          </a:p>
        </p:txBody>
      </p:sp>
    </p:spTree>
    <p:extLst>
      <p:ext uri="{BB962C8B-B14F-4D97-AF65-F5344CB8AC3E}">
        <p14:creationId xmlns:p14="http://schemas.microsoft.com/office/powerpoint/2010/main" val="38245255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28</a:t>
            </a:fld>
            <a:endParaRPr lang="en-US"/>
          </a:p>
        </p:txBody>
      </p:sp>
    </p:spTree>
    <p:extLst>
      <p:ext uri="{BB962C8B-B14F-4D97-AF65-F5344CB8AC3E}">
        <p14:creationId xmlns:p14="http://schemas.microsoft.com/office/powerpoint/2010/main" val="41646488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29</a:t>
            </a:fld>
            <a:endParaRPr lang="en-US"/>
          </a:p>
        </p:txBody>
      </p:sp>
    </p:spTree>
    <p:extLst>
      <p:ext uri="{BB962C8B-B14F-4D97-AF65-F5344CB8AC3E}">
        <p14:creationId xmlns:p14="http://schemas.microsoft.com/office/powerpoint/2010/main" val="1979630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a:t>
            </a:fld>
            <a:endParaRPr lang="en-US"/>
          </a:p>
        </p:txBody>
      </p:sp>
    </p:spTree>
    <p:extLst>
      <p:ext uri="{BB962C8B-B14F-4D97-AF65-F5344CB8AC3E}">
        <p14:creationId xmlns:p14="http://schemas.microsoft.com/office/powerpoint/2010/main" val="40378959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30</a:t>
            </a:fld>
            <a:endParaRPr lang="en-US"/>
          </a:p>
        </p:txBody>
      </p:sp>
    </p:spTree>
    <p:extLst>
      <p:ext uri="{BB962C8B-B14F-4D97-AF65-F5344CB8AC3E}">
        <p14:creationId xmlns:p14="http://schemas.microsoft.com/office/powerpoint/2010/main" val="22556118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31</a:t>
            </a:fld>
            <a:endParaRPr lang="en-US"/>
          </a:p>
        </p:txBody>
      </p:sp>
    </p:spTree>
    <p:extLst>
      <p:ext uri="{BB962C8B-B14F-4D97-AF65-F5344CB8AC3E}">
        <p14:creationId xmlns:p14="http://schemas.microsoft.com/office/powerpoint/2010/main" val="20378694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32</a:t>
            </a:fld>
            <a:endParaRPr lang="en-US"/>
          </a:p>
        </p:txBody>
      </p:sp>
    </p:spTree>
    <p:extLst>
      <p:ext uri="{BB962C8B-B14F-4D97-AF65-F5344CB8AC3E}">
        <p14:creationId xmlns:p14="http://schemas.microsoft.com/office/powerpoint/2010/main" val="27290397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33</a:t>
            </a:fld>
            <a:endParaRPr lang="en-US"/>
          </a:p>
        </p:txBody>
      </p:sp>
    </p:spTree>
    <p:extLst>
      <p:ext uri="{BB962C8B-B14F-4D97-AF65-F5344CB8AC3E}">
        <p14:creationId xmlns:p14="http://schemas.microsoft.com/office/powerpoint/2010/main" val="39287175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34</a:t>
            </a:fld>
            <a:endParaRPr lang="en-US"/>
          </a:p>
        </p:txBody>
      </p:sp>
    </p:spTree>
    <p:extLst>
      <p:ext uri="{BB962C8B-B14F-4D97-AF65-F5344CB8AC3E}">
        <p14:creationId xmlns:p14="http://schemas.microsoft.com/office/powerpoint/2010/main" val="27378894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35</a:t>
            </a:fld>
            <a:endParaRPr lang="en-US"/>
          </a:p>
        </p:txBody>
      </p:sp>
    </p:spTree>
    <p:extLst>
      <p:ext uri="{BB962C8B-B14F-4D97-AF65-F5344CB8AC3E}">
        <p14:creationId xmlns:p14="http://schemas.microsoft.com/office/powerpoint/2010/main" val="24410327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36</a:t>
            </a:fld>
            <a:endParaRPr lang="en-US"/>
          </a:p>
        </p:txBody>
      </p:sp>
    </p:spTree>
    <p:extLst>
      <p:ext uri="{BB962C8B-B14F-4D97-AF65-F5344CB8AC3E}">
        <p14:creationId xmlns:p14="http://schemas.microsoft.com/office/powerpoint/2010/main" val="3814189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37</a:t>
            </a:fld>
            <a:endParaRPr lang="en-US"/>
          </a:p>
        </p:txBody>
      </p:sp>
    </p:spTree>
    <p:extLst>
      <p:ext uri="{BB962C8B-B14F-4D97-AF65-F5344CB8AC3E}">
        <p14:creationId xmlns:p14="http://schemas.microsoft.com/office/powerpoint/2010/main" val="26462625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38</a:t>
            </a:fld>
            <a:endParaRPr lang="en-US"/>
          </a:p>
        </p:txBody>
      </p:sp>
    </p:spTree>
    <p:extLst>
      <p:ext uri="{BB962C8B-B14F-4D97-AF65-F5344CB8AC3E}">
        <p14:creationId xmlns:p14="http://schemas.microsoft.com/office/powerpoint/2010/main" val="1636755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39</a:t>
            </a:fld>
            <a:endParaRPr lang="en-US"/>
          </a:p>
        </p:txBody>
      </p:sp>
    </p:spTree>
    <p:extLst>
      <p:ext uri="{BB962C8B-B14F-4D97-AF65-F5344CB8AC3E}">
        <p14:creationId xmlns:p14="http://schemas.microsoft.com/office/powerpoint/2010/main" val="1822174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a:t>
            </a:fld>
            <a:endParaRPr lang="en-US"/>
          </a:p>
        </p:txBody>
      </p:sp>
    </p:spTree>
    <p:extLst>
      <p:ext uri="{BB962C8B-B14F-4D97-AF65-F5344CB8AC3E}">
        <p14:creationId xmlns:p14="http://schemas.microsoft.com/office/powerpoint/2010/main" val="10802018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40</a:t>
            </a:fld>
            <a:endParaRPr lang="en-US"/>
          </a:p>
        </p:txBody>
      </p:sp>
    </p:spTree>
    <p:extLst>
      <p:ext uri="{BB962C8B-B14F-4D97-AF65-F5344CB8AC3E}">
        <p14:creationId xmlns:p14="http://schemas.microsoft.com/office/powerpoint/2010/main" val="34037877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41</a:t>
            </a:fld>
            <a:endParaRPr lang="en-US"/>
          </a:p>
        </p:txBody>
      </p:sp>
    </p:spTree>
    <p:extLst>
      <p:ext uri="{BB962C8B-B14F-4D97-AF65-F5344CB8AC3E}">
        <p14:creationId xmlns:p14="http://schemas.microsoft.com/office/powerpoint/2010/main" val="30259258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42</a:t>
            </a:fld>
            <a:endParaRPr lang="en-US"/>
          </a:p>
        </p:txBody>
      </p:sp>
    </p:spTree>
    <p:extLst>
      <p:ext uri="{BB962C8B-B14F-4D97-AF65-F5344CB8AC3E}">
        <p14:creationId xmlns:p14="http://schemas.microsoft.com/office/powerpoint/2010/main" val="10376410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43</a:t>
            </a:fld>
            <a:endParaRPr lang="en-US"/>
          </a:p>
        </p:txBody>
      </p:sp>
    </p:spTree>
    <p:extLst>
      <p:ext uri="{BB962C8B-B14F-4D97-AF65-F5344CB8AC3E}">
        <p14:creationId xmlns:p14="http://schemas.microsoft.com/office/powerpoint/2010/main" val="14151659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44</a:t>
            </a:fld>
            <a:endParaRPr lang="en-US"/>
          </a:p>
        </p:txBody>
      </p:sp>
    </p:spTree>
    <p:extLst>
      <p:ext uri="{BB962C8B-B14F-4D97-AF65-F5344CB8AC3E}">
        <p14:creationId xmlns:p14="http://schemas.microsoft.com/office/powerpoint/2010/main" val="3767564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45</a:t>
            </a:fld>
            <a:endParaRPr lang="en-US"/>
          </a:p>
        </p:txBody>
      </p:sp>
    </p:spTree>
    <p:extLst>
      <p:ext uri="{BB962C8B-B14F-4D97-AF65-F5344CB8AC3E}">
        <p14:creationId xmlns:p14="http://schemas.microsoft.com/office/powerpoint/2010/main" val="11469762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46</a:t>
            </a:fld>
            <a:endParaRPr lang="en-US"/>
          </a:p>
        </p:txBody>
      </p:sp>
    </p:spTree>
    <p:extLst>
      <p:ext uri="{BB962C8B-B14F-4D97-AF65-F5344CB8AC3E}">
        <p14:creationId xmlns:p14="http://schemas.microsoft.com/office/powerpoint/2010/main" val="41031757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47</a:t>
            </a:fld>
            <a:endParaRPr lang="en-US"/>
          </a:p>
        </p:txBody>
      </p:sp>
    </p:spTree>
    <p:extLst>
      <p:ext uri="{BB962C8B-B14F-4D97-AF65-F5344CB8AC3E}">
        <p14:creationId xmlns:p14="http://schemas.microsoft.com/office/powerpoint/2010/main" val="246274694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48</a:t>
            </a:fld>
            <a:endParaRPr lang="en-US"/>
          </a:p>
        </p:txBody>
      </p:sp>
    </p:spTree>
    <p:extLst>
      <p:ext uri="{BB962C8B-B14F-4D97-AF65-F5344CB8AC3E}">
        <p14:creationId xmlns:p14="http://schemas.microsoft.com/office/powerpoint/2010/main" val="40603297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49</a:t>
            </a:fld>
            <a:endParaRPr lang="en-US"/>
          </a:p>
        </p:txBody>
      </p:sp>
    </p:spTree>
    <p:extLst>
      <p:ext uri="{BB962C8B-B14F-4D97-AF65-F5344CB8AC3E}">
        <p14:creationId xmlns:p14="http://schemas.microsoft.com/office/powerpoint/2010/main" val="3836571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a:t>
            </a:fld>
            <a:endParaRPr lang="en-US"/>
          </a:p>
        </p:txBody>
      </p:sp>
    </p:spTree>
    <p:extLst>
      <p:ext uri="{BB962C8B-B14F-4D97-AF65-F5344CB8AC3E}">
        <p14:creationId xmlns:p14="http://schemas.microsoft.com/office/powerpoint/2010/main" val="28127760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50</a:t>
            </a:fld>
            <a:endParaRPr lang="en-US"/>
          </a:p>
        </p:txBody>
      </p:sp>
    </p:spTree>
    <p:extLst>
      <p:ext uri="{BB962C8B-B14F-4D97-AF65-F5344CB8AC3E}">
        <p14:creationId xmlns:p14="http://schemas.microsoft.com/office/powerpoint/2010/main" val="6022981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51</a:t>
            </a:fld>
            <a:endParaRPr lang="en-US"/>
          </a:p>
        </p:txBody>
      </p:sp>
    </p:spTree>
    <p:extLst>
      <p:ext uri="{BB962C8B-B14F-4D97-AF65-F5344CB8AC3E}">
        <p14:creationId xmlns:p14="http://schemas.microsoft.com/office/powerpoint/2010/main" val="3624924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52</a:t>
            </a:fld>
            <a:endParaRPr lang="en-US"/>
          </a:p>
        </p:txBody>
      </p:sp>
    </p:spTree>
    <p:extLst>
      <p:ext uri="{BB962C8B-B14F-4D97-AF65-F5344CB8AC3E}">
        <p14:creationId xmlns:p14="http://schemas.microsoft.com/office/powerpoint/2010/main" val="2223527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53</a:t>
            </a:fld>
            <a:endParaRPr lang="en-US"/>
          </a:p>
        </p:txBody>
      </p:sp>
    </p:spTree>
    <p:extLst>
      <p:ext uri="{BB962C8B-B14F-4D97-AF65-F5344CB8AC3E}">
        <p14:creationId xmlns:p14="http://schemas.microsoft.com/office/powerpoint/2010/main" val="24586329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54</a:t>
            </a:fld>
            <a:endParaRPr lang="en-US"/>
          </a:p>
        </p:txBody>
      </p:sp>
    </p:spTree>
    <p:extLst>
      <p:ext uri="{BB962C8B-B14F-4D97-AF65-F5344CB8AC3E}">
        <p14:creationId xmlns:p14="http://schemas.microsoft.com/office/powerpoint/2010/main" val="3806822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6</a:t>
            </a:fld>
            <a:endParaRPr lang="en-US"/>
          </a:p>
        </p:txBody>
      </p:sp>
    </p:spTree>
    <p:extLst>
      <p:ext uri="{BB962C8B-B14F-4D97-AF65-F5344CB8AC3E}">
        <p14:creationId xmlns:p14="http://schemas.microsoft.com/office/powerpoint/2010/main" val="3663406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7</a:t>
            </a:fld>
            <a:endParaRPr lang="en-US"/>
          </a:p>
        </p:txBody>
      </p:sp>
    </p:spTree>
    <p:extLst>
      <p:ext uri="{BB962C8B-B14F-4D97-AF65-F5344CB8AC3E}">
        <p14:creationId xmlns:p14="http://schemas.microsoft.com/office/powerpoint/2010/main" val="3291817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8</a:t>
            </a:fld>
            <a:endParaRPr lang="en-US"/>
          </a:p>
        </p:txBody>
      </p:sp>
    </p:spTree>
    <p:extLst>
      <p:ext uri="{BB962C8B-B14F-4D97-AF65-F5344CB8AC3E}">
        <p14:creationId xmlns:p14="http://schemas.microsoft.com/office/powerpoint/2010/main" val="317433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9</a:t>
            </a:fld>
            <a:endParaRPr lang="en-US"/>
          </a:p>
        </p:txBody>
      </p:sp>
    </p:spTree>
    <p:extLst>
      <p:ext uri="{BB962C8B-B14F-4D97-AF65-F5344CB8AC3E}">
        <p14:creationId xmlns:p14="http://schemas.microsoft.com/office/powerpoint/2010/main" val="3143076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20B21-4B17-E5BB-4BF8-21823A40A7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CFEA12B-C7AC-0E58-1DE7-C72CE5B2B7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FEF0388-03EE-E4F1-F193-1C4BE52B77EE}"/>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2C19D3D0-E9A5-32AA-38D2-41568A2BD5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D3E1A6-40DD-1C72-3ED9-E0ECBE6CB4A0}"/>
              </a:ext>
            </a:extLst>
          </p:cNvPr>
          <p:cNvSpPr>
            <a:spLocks noGrp="1"/>
          </p:cNvSpPr>
          <p:nvPr>
            <p:ph type="sldNum" sz="quarter" idx="12"/>
          </p:nvPr>
        </p:nvSpPr>
        <p:spPr/>
        <p:txBody>
          <a:bodyPr/>
          <a:lstStyle/>
          <a:p>
            <a:fld id="{650B58B7-393D-2143-8A64-0D907B140934}" type="slidenum">
              <a:rPr lang="en-US" smtClean="0"/>
              <a:t>‹#›</a:t>
            </a:fld>
            <a:endParaRPr lang="en-US"/>
          </a:p>
        </p:txBody>
      </p:sp>
      <p:sp>
        <p:nvSpPr>
          <p:cNvPr id="7" name="TextBox 6">
            <a:extLst>
              <a:ext uri="{FF2B5EF4-FFF2-40B4-BE49-F238E27FC236}">
                <a16:creationId xmlns:a16="http://schemas.microsoft.com/office/drawing/2014/main" id="{BF350A2D-FF2E-BE2C-FAD5-5B74A0609197}"/>
              </a:ext>
            </a:extLst>
          </p:cNvPr>
          <p:cNvSpPr txBox="1"/>
          <p:nvPr userDrawn="1"/>
        </p:nvSpPr>
        <p:spPr>
          <a:xfrm>
            <a:off x="10778100" y="6487564"/>
            <a:ext cx="1305443" cy="215444"/>
          </a:xfrm>
          <a:prstGeom prst="rect">
            <a:avLst/>
          </a:prstGeom>
          <a:noFill/>
        </p:spPr>
        <p:txBody>
          <a:bodyPr wrap="square" rtlCol="0">
            <a:spAutoFit/>
          </a:bodyPr>
          <a:lstStyle/>
          <a:p>
            <a:pPr algn="ctr"/>
            <a:r>
              <a:rPr lang="en-US" sz="800" dirty="0">
                <a:solidFill>
                  <a:schemeClr val="bg1"/>
                </a:solidFill>
              </a:rPr>
              <a:t>User Guide vBeta1.0</a:t>
            </a:r>
          </a:p>
        </p:txBody>
      </p:sp>
    </p:spTree>
    <p:extLst>
      <p:ext uri="{BB962C8B-B14F-4D97-AF65-F5344CB8AC3E}">
        <p14:creationId xmlns:p14="http://schemas.microsoft.com/office/powerpoint/2010/main" val="3386207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91973-958E-4686-CE58-637423E5139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F0A4ACA-ABCD-A927-7915-7BE7CDF1E4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18A0FFC-975D-3D7E-7C9A-9A0D1E350F5E}"/>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94EF00C7-1E3F-3400-BF44-447B71C1B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0242FD-BE97-FF6D-0DC7-8559073DA379}"/>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085094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626953-7A99-3738-1889-C40304A74E0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D1C156E-1709-C466-F089-AC36F9A0EED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23C0C29-410A-7857-7FF7-78D5352C647A}"/>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5308E298-0665-CDFF-5807-5637AC3EC5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7F49D3-8088-61B8-D8E8-13A715D5F643}"/>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1476007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CD11-E600-8377-996B-9E08723F304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4CBCC8-2C4E-6C3C-BD0B-AE0163404DC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D0C847-E7FA-F4B4-8F68-8FC68C60C333}"/>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E931ED2A-3F4C-36B0-22FC-96CCCF5D0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8E9955-8280-D424-8D25-7172EEEA1907}"/>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403843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F096D-A827-29DA-1C38-C9990158715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0A8FA18-C705-CA70-D358-8638DFF952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5EE3B81-9E40-DF9D-9A37-E7301756B2CA}"/>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21B81683-003D-CC47-84B4-2FB0C7695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C50D5-BB68-0DFB-B995-C1486C2EBEC1}"/>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420182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ED1C1-5258-BCF4-64EE-0CD864316A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C255448-821C-C6BA-A090-C02E564BA85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64C631F-57D1-7A8C-7995-380858D521A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A72209C-1B56-BD0F-D51A-DC0B4F7FAB8D}"/>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6" name="Footer Placeholder 5">
            <a:extLst>
              <a:ext uri="{FF2B5EF4-FFF2-40B4-BE49-F238E27FC236}">
                <a16:creationId xmlns:a16="http://schemas.microsoft.com/office/drawing/2014/main" id="{953D6F72-FE94-A215-E3FE-72B2584CEF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8DB7AB-19E5-62D7-0291-B2C512D652FA}"/>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761804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1AE25-FCEF-FA43-C20E-C206661D53B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ADA9DAE-0178-D40D-D910-E6915844E8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070D44-9FB2-D5BD-C2C1-0E1D91ECF7A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4BEA97A-6683-4681-824A-8469CB48B2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0E0BA71-7D53-7C24-C38B-4EC0DDCC3B5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1C5A289-367F-C483-9ACD-D7A1CE961D74}"/>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8" name="Footer Placeholder 7">
            <a:extLst>
              <a:ext uri="{FF2B5EF4-FFF2-40B4-BE49-F238E27FC236}">
                <a16:creationId xmlns:a16="http://schemas.microsoft.com/office/drawing/2014/main" id="{EF22207A-B9AC-C9B9-B2D8-9C54BD42E7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6E645F-8B37-C08D-99C6-D906B9A93627}"/>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53060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50FB8-2F41-BBC9-9186-882B4382423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68B68B2-C3F5-6A2D-6D6A-75880E3510E8}"/>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4" name="Footer Placeholder 3">
            <a:extLst>
              <a:ext uri="{FF2B5EF4-FFF2-40B4-BE49-F238E27FC236}">
                <a16:creationId xmlns:a16="http://schemas.microsoft.com/office/drawing/2014/main" id="{62B4FB4E-70A0-5E4D-36B3-00E0FB53DA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D73517-6022-B786-D75E-28D8D22847E4}"/>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308189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9CF759-9B23-B713-0C47-D45F0DC805D5}"/>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3" name="Footer Placeholder 2">
            <a:extLst>
              <a:ext uri="{FF2B5EF4-FFF2-40B4-BE49-F238E27FC236}">
                <a16:creationId xmlns:a16="http://schemas.microsoft.com/office/drawing/2014/main" id="{A308B0A5-1B82-E758-F8D2-9FCDD7D074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FA0ED8-4A2D-8773-EDC9-30F42AC2D2C2}"/>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595583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50863-ECE0-30DF-2CE0-E9A538F1B12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76E69F3-4762-FBF2-4345-975D77433A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536E73D-A471-F91E-BA98-37A8C1FC67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749E1D-A2D6-D244-D6D7-F63025257B20}"/>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6" name="Footer Placeholder 5">
            <a:extLst>
              <a:ext uri="{FF2B5EF4-FFF2-40B4-BE49-F238E27FC236}">
                <a16:creationId xmlns:a16="http://schemas.microsoft.com/office/drawing/2014/main" id="{640FD843-0895-A685-BF5D-841EB6366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021233-5C70-E0F3-4F2E-BCFB1A5B48EB}"/>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628372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FBE91-68C1-732F-4407-63AC80D2DA9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6E892A0-7A9A-37F1-FBAA-6DEE89DB48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B5F9C82E-C1BF-DD72-CA38-FD73D853D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A7AAB2E-0E22-C53D-84EC-8F5C4D471102}"/>
              </a:ext>
            </a:extLst>
          </p:cNvPr>
          <p:cNvSpPr>
            <a:spLocks noGrp="1"/>
          </p:cNvSpPr>
          <p:nvPr>
            <p:ph type="dt" sz="half" idx="10"/>
          </p:nvPr>
        </p:nvSpPr>
        <p:spPr/>
        <p:txBody>
          <a:bodyPr/>
          <a:lstStyle/>
          <a:p>
            <a:fld id="{778BD965-6A47-5148-A0B7-48AAC1AB91A1}" type="datetimeFigureOut">
              <a:rPr lang="en-US" smtClean="0"/>
              <a:t>4/29/24</a:t>
            </a:fld>
            <a:endParaRPr lang="en-US"/>
          </a:p>
        </p:txBody>
      </p:sp>
      <p:sp>
        <p:nvSpPr>
          <p:cNvPr id="6" name="Footer Placeholder 5">
            <a:extLst>
              <a:ext uri="{FF2B5EF4-FFF2-40B4-BE49-F238E27FC236}">
                <a16:creationId xmlns:a16="http://schemas.microsoft.com/office/drawing/2014/main" id="{ED6C41BF-C036-4361-7658-ABC61A1216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1B6437-1EB8-A812-1561-3690F8DD50D1}"/>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211519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59B63-EA96-4876-4F83-3607F009A2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937B75A-B619-D0C7-A61D-409215FC66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1A8AD6-AC78-6598-B55D-24E5B7018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8BD965-6A47-5148-A0B7-48AAC1AB91A1}" type="datetimeFigureOut">
              <a:rPr lang="en-US" smtClean="0"/>
              <a:t>4/29/24</a:t>
            </a:fld>
            <a:endParaRPr lang="en-US"/>
          </a:p>
        </p:txBody>
      </p:sp>
      <p:sp>
        <p:nvSpPr>
          <p:cNvPr id="5" name="Footer Placeholder 4">
            <a:extLst>
              <a:ext uri="{FF2B5EF4-FFF2-40B4-BE49-F238E27FC236}">
                <a16:creationId xmlns:a16="http://schemas.microsoft.com/office/drawing/2014/main" id="{66285446-6897-6E4D-285D-8FFF6D7CAD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BE57C2-59AB-17B1-4E47-1EB217041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B58B7-393D-2143-8A64-0D907B140934}" type="slidenum">
              <a:rPr lang="en-US" smtClean="0"/>
              <a:t>‹#›</a:t>
            </a:fld>
            <a:endParaRPr lang="en-US"/>
          </a:p>
        </p:txBody>
      </p:sp>
    </p:spTree>
    <p:extLst>
      <p:ext uri="{BB962C8B-B14F-4D97-AF65-F5344CB8AC3E}">
        <p14:creationId xmlns:p14="http://schemas.microsoft.com/office/powerpoint/2010/main" val="3270317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6.png"/><Relationship Id="rId4" Type="http://schemas.openxmlformats.org/officeDocument/2006/relationships/hyperlink" Target="mailto:swp336@gmail.com"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7.png"/><Relationship Id="rId4" Type="http://schemas.openxmlformats.org/officeDocument/2006/relationships/hyperlink" Target="mailto:swp336@gmail.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9.png"/><Relationship Id="rId4" Type="http://schemas.openxmlformats.org/officeDocument/2006/relationships/hyperlink" Target="mailto:swp336@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mailto:swp336@gmail.com" TargetMode="Externa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9.png"/><Relationship Id="rId4" Type="http://schemas.openxmlformats.org/officeDocument/2006/relationships/hyperlink" Target="mailto:swp336@gmail.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0.png"/><Relationship Id="rId4" Type="http://schemas.openxmlformats.org/officeDocument/2006/relationships/hyperlink" Target="mailto:swp336@gmail.com"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0.png"/><Relationship Id="rId4" Type="http://schemas.openxmlformats.org/officeDocument/2006/relationships/hyperlink" Target="mailto:swp336@gmail.com"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1.png"/><Relationship Id="rId4" Type="http://schemas.openxmlformats.org/officeDocument/2006/relationships/hyperlink" Target="mailto:swp336@gmail.com"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1.png"/><Relationship Id="rId4" Type="http://schemas.openxmlformats.org/officeDocument/2006/relationships/hyperlink" Target="mailto:swp336@gmail.com"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2.png"/><Relationship Id="rId4" Type="http://schemas.openxmlformats.org/officeDocument/2006/relationships/hyperlink" Target="mailto:swp336@gmail.com"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2.png"/><Relationship Id="rId4" Type="http://schemas.openxmlformats.org/officeDocument/2006/relationships/hyperlink" Target="mailto:swp336@gmail.co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3.png"/><Relationship Id="rId4" Type="http://schemas.openxmlformats.org/officeDocument/2006/relationships/hyperlink" Target="mailto:swp336@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mailto:swp336@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3.png"/><Relationship Id="rId4" Type="http://schemas.openxmlformats.org/officeDocument/2006/relationships/hyperlink" Target="mailto:swp336@gmail.co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4.png"/><Relationship Id="rId4" Type="http://schemas.openxmlformats.org/officeDocument/2006/relationships/hyperlink" Target="mailto:swp336@gmail.com"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5.png"/><Relationship Id="rId4" Type="http://schemas.openxmlformats.org/officeDocument/2006/relationships/hyperlink" Target="mailto:swp336@gmail.com"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5.png"/><Relationship Id="rId4" Type="http://schemas.openxmlformats.org/officeDocument/2006/relationships/hyperlink" Target="mailto:swp336@gmail.com"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6.png"/><Relationship Id="rId4" Type="http://schemas.openxmlformats.org/officeDocument/2006/relationships/hyperlink" Target="mailto:swp336@gmail.com"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6.png"/><Relationship Id="rId4" Type="http://schemas.openxmlformats.org/officeDocument/2006/relationships/hyperlink" Target="mailto:swp336@gmail.com"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7.png"/><Relationship Id="rId4" Type="http://schemas.openxmlformats.org/officeDocument/2006/relationships/hyperlink" Target="mailto:swp336@gmail.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mailto:swp336@gmail.com"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7.png"/><Relationship Id="rId4" Type="http://schemas.openxmlformats.org/officeDocument/2006/relationships/hyperlink" Target="mailto:swp336@gmail.com"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8.png"/><Relationship Id="rId4" Type="http://schemas.openxmlformats.org/officeDocument/2006/relationships/hyperlink" Target="mailto:swp336@gmail.com"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8.png"/><Relationship Id="rId4" Type="http://schemas.openxmlformats.org/officeDocument/2006/relationships/hyperlink" Target="mailto:swp336@gmail.com"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9.png"/><Relationship Id="rId4" Type="http://schemas.openxmlformats.org/officeDocument/2006/relationships/hyperlink" Target="mailto:swp336@gmail.com"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9.png"/><Relationship Id="rId4" Type="http://schemas.openxmlformats.org/officeDocument/2006/relationships/hyperlink" Target="mailto:swp336@gmail.com"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0.png"/><Relationship Id="rId4" Type="http://schemas.openxmlformats.org/officeDocument/2006/relationships/hyperlink" Target="mailto:swp336@gmail.com"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0.png"/><Relationship Id="rId4" Type="http://schemas.openxmlformats.org/officeDocument/2006/relationships/hyperlink" Target="mailto:swp336@gmail.com"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1.png"/><Relationship Id="rId4" Type="http://schemas.openxmlformats.org/officeDocument/2006/relationships/hyperlink" Target="mailto:swp336@gmail.com"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1.png"/><Relationship Id="rId4" Type="http://schemas.openxmlformats.org/officeDocument/2006/relationships/hyperlink" Target="mailto:swp336@gmail.com"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2.png"/><Relationship Id="rId4" Type="http://schemas.openxmlformats.org/officeDocument/2006/relationships/hyperlink" Target="mailto:swp336@gmail.com" TargetMode="External"/></Relationships>
</file>

<file path=ppt/slides/_rels/slide5.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slide" Target="slide35.xml"/><Relationship Id="rId18" Type="http://schemas.openxmlformats.org/officeDocument/2006/relationships/slide" Target="slide37.xml"/><Relationship Id="rId26" Type="http://schemas.openxmlformats.org/officeDocument/2006/relationships/slide" Target="slide47.xml"/><Relationship Id="rId3" Type="http://schemas.openxmlformats.org/officeDocument/2006/relationships/image" Target="../media/image1.png"/><Relationship Id="rId21" Type="http://schemas.openxmlformats.org/officeDocument/2006/relationships/slide" Target="slide11.xml"/><Relationship Id="rId7" Type="http://schemas.openxmlformats.org/officeDocument/2006/relationships/slide" Target="slide25.xml"/><Relationship Id="rId12" Type="http://schemas.openxmlformats.org/officeDocument/2006/relationships/slide" Target="slide29.xml"/><Relationship Id="rId17" Type="http://schemas.openxmlformats.org/officeDocument/2006/relationships/slide" Target="slide17.xml"/><Relationship Id="rId25" Type="http://schemas.openxmlformats.org/officeDocument/2006/relationships/slide" Target="slide33.xml"/><Relationship Id="rId2" Type="http://schemas.openxmlformats.org/officeDocument/2006/relationships/notesSlide" Target="../notesSlides/notesSlide5.xml"/><Relationship Id="rId16" Type="http://schemas.openxmlformats.org/officeDocument/2006/relationships/slide" Target="slide9.xml"/><Relationship Id="rId20" Type="http://schemas.openxmlformats.org/officeDocument/2006/relationships/slide" Target="slide7.xml"/><Relationship Id="rId1" Type="http://schemas.openxmlformats.org/officeDocument/2006/relationships/slideLayout" Target="../slideLayouts/slideLayout1.xml"/><Relationship Id="rId6" Type="http://schemas.openxmlformats.org/officeDocument/2006/relationships/slide" Target="slide15.xml"/><Relationship Id="rId11" Type="http://schemas.openxmlformats.org/officeDocument/2006/relationships/slide" Target="slide27.xml"/><Relationship Id="rId24" Type="http://schemas.openxmlformats.org/officeDocument/2006/relationships/slide" Target="slide31.xml"/><Relationship Id="rId5" Type="http://schemas.openxmlformats.org/officeDocument/2006/relationships/slide" Target="slide13.xml"/><Relationship Id="rId15" Type="http://schemas.openxmlformats.org/officeDocument/2006/relationships/slide" Target="slide49.xml"/><Relationship Id="rId23" Type="http://schemas.openxmlformats.org/officeDocument/2006/relationships/slide" Target="slide45.xml"/><Relationship Id="rId10" Type="http://schemas.openxmlformats.org/officeDocument/2006/relationships/slide" Target="slide21.xml"/><Relationship Id="rId19" Type="http://schemas.openxmlformats.org/officeDocument/2006/relationships/slide" Target="slide43.xml"/><Relationship Id="rId4" Type="http://schemas.openxmlformats.org/officeDocument/2006/relationships/hyperlink" Target="mailto:swp336@gmail.com" TargetMode="External"/><Relationship Id="rId9" Type="http://schemas.openxmlformats.org/officeDocument/2006/relationships/slide" Target="slide23.xml"/><Relationship Id="rId14" Type="http://schemas.openxmlformats.org/officeDocument/2006/relationships/slide" Target="slide39.xml"/><Relationship Id="rId22" Type="http://schemas.openxmlformats.org/officeDocument/2006/relationships/slide" Target="slide41.xml"/><Relationship Id="rId27" Type="http://schemas.openxmlformats.org/officeDocument/2006/relationships/slide" Target="slide6.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2.png"/><Relationship Id="rId4" Type="http://schemas.openxmlformats.org/officeDocument/2006/relationships/hyperlink" Target="mailto:swp336@gmail.com"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6.xml"/><Relationship Id="rId6" Type="http://schemas.openxmlformats.org/officeDocument/2006/relationships/slide" Target="slide6.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slide" Target="slide52.xml"/><Relationship Id="rId4" Type="http://schemas.openxmlformats.org/officeDocument/2006/relationships/hyperlink" Target="mailto:swp336@gmail.co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12" name="TextBox 11">
            <a:extLst>
              <a:ext uri="{FF2B5EF4-FFF2-40B4-BE49-F238E27FC236}">
                <a16:creationId xmlns:a16="http://schemas.microsoft.com/office/drawing/2014/main" id="{08CFF0A4-3E32-4218-64E4-888C44CB59F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2" name="TextBox 1">
            <a:extLst>
              <a:ext uri="{FF2B5EF4-FFF2-40B4-BE49-F238E27FC236}">
                <a16:creationId xmlns:a16="http://schemas.microsoft.com/office/drawing/2014/main" id="{97AEBE6B-2D39-4939-B794-F6D620D619FD}"/>
              </a:ext>
            </a:extLst>
          </p:cNvPr>
          <p:cNvSpPr txBox="1"/>
          <p:nvPr/>
        </p:nvSpPr>
        <p:spPr>
          <a:xfrm>
            <a:off x="493986" y="1100372"/>
            <a:ext cx="7303658" cy="4462760"/>
          </a:xfrm>
          <a:prstGeom prst="rect">
            <a:avLst/>
          </a:prstGeom>
          <a:noFill/>
        </p:spPr>
        <p:txBody>
          <a:bodyPr wrap="square" rtlCol="0">
            <a:spAutoFit/>
          </a:bodyPr>
          <a:lstStyle/>
          <a:p>
            <a:r>
              <a:rPr lang="en-US" sz="3200" dirty="0">
                <a:solidFill>
                  <a:schemeClr val="accent1">
                    <a:lumMod val="50000"/>
                  </a:schemeClr>
                </a:solidFill>
              </a:rPr>
              <a:t>Aircraft Default </a:t>
            </a:r>
            <a:r>
              <a:rPr lang="en-US" sz="3200">
                <a:solidFill>
                  <a:schemeClr val="accent1">
                    <a:lumMod val="50000"/>
                  </a:schemeClr>
                </a:solidFill>
              </a:rPr>
              <a:t>Configuration Guide</a:t>
            </a:r>
            <a:endParaRPr lang="en-US" sz="3200" dirty="0">
              <a:solidFill>
                <a:schemeClr val="accent1">
                  <a:lumMod val="50000"/>
                </a:schemeClr>
              </a:solidFill>
            </a:endParaRPr>
          </a:p>
          <a:p>
            <a:endParaRPr lang="en-US" sz="2800" dirty="0">
              <a:solidFill>
                <a:schemeClr val="accent1">
                  <a:lumMod val="50000"/>
                </a:schemeClr>
              </a:solidFill>
            </a:endParaRPr>
          </a:p>
          <a:p>
            <a:r>
              <a:rPr lang="en-US" sz="2800" dirty="0">
                <a:solidFill>
                  <a:schemeClr val="accent1">
                    <a:lumMod val="50000"/>
                  </a:schemeClr>
                </a:solidFill>
              </a:rPr>
              <a:t>Honeycomb Bravo configuration plugin</a:t>
            </a:r>
          </a:p>
          <a:p>
            <a:endParaRPr lang="en-US" sz="2800" dirty="0">
              <a:solidFill>
                <a:schemeClr val="accent1">
                  <a:lumMod val="50000"/>
                </a:schemeClr>
              </a:solidFill>
            </a:endParaRPr>
          </a:p>
          <a:p>
            <a:r>
              <a:rPr lang="en-US" sz="2800" dirty="0">
                <a:solidFill>
                  <a:schemeClr val="accent1">
                    <a:lumMod val="50000"/>
                  </a:schemeClr>
                </a:solidFill>
              </a:rPr>
              <a:t>Native Apple Silicon</a:t>
            </a:r>
          </a:p>
          <a:p>
            <a:endParaRPr lang="en-US" sz="2800" dirty="0">
              <a:solidFill>
                <a:schemeClr val="accent1">
                  <a:lumMod val="50000"/>
                </a:schemeClr>
              </a:solidFill>
            </a:endParaRPr>
          </a:p>
          <a:p>
            <a:r>
              <a:rPr lang="en-US" sz="2800" dirty="0">
                <a:solidFill>
                  <a:schemeClr val="accent1">
                    <a:lumMod val="50000"/>
                  </a:schemeClr>
                </a:solidFill>
              </a:rPr>
              <a:t>For X-Plane 12 </a:t>
            </a:r>
          </a:p>
          <a:p>
            <a:endParaRPr lang="en-US" sz="2800" dirty="0">
              <a:solidFill>
                <a:schemeClr val="accent1">
                  <a:lumMod val="50000"/>
                </a:schemeClr>
              </a:solidFill>
            </a:endParaRPr>
          </a:p>
          <a:p>
            <a:r>
              <a:rPr lang="en-US" sz="2800" dirty="0" err="1">
                <a:solidFill>
                  <a:schemeClr val="accent1">
                    <a:lumMod val="50000"/>
                  </a:schemeClr>
                </a:solidFill>
              </a:rPr>
              <a:t>OpenSource</a:t>
            </a:r>
            <a:endParaRPr lang="en-US" sz="2800" dirty="0">
              <a:solidFill>
                <a:schemeClr val="accent1">
                  <a:lumMod val="50000"/>
                </a:schemeClr>
              </a:solidFill>
            </a:endParaRPr>
          </a:p>
          <a:p>
            <a:endParaRPr lang="en-US" sz="2800" dirty="0">
              <a:solidFill>
                <a:schemeClr val="accent1">
                  <a:lumMod val="50000"/>
                </a:schemeClr>
              </a:solidFill>
            </a:endParaRPr>
          </a:p>
        </p:txBody>
      </p:sp>
      <p:sp>
        <p:nvSpPr>
          <p:cNvPr id="3" name="TextBox 2">
            <a:extLst>
              <a:ext uri="{FF2B5EF4-FFF2-40B4-BE49-F238E27FC236}">
                <a16:creationId xmlns:a16="http://schemas.microsoft.com/office/drawing/2014/main" id="{42006824-6A1E-901B-6FC2-8593A219F9C7}"/>
              </a:ext>
            </a:extLst>
          </p:cNvPr>
          <p:cNvSpPr txBox="1"/>
          <p:nvPr/>
        </p:nvSpPr>
        <p:spPr>
          <a:xfrm>
            <a:off x="3584738" y="5904865"/>
            <a:ext cx="5342349" cy="646331"/>
          </a:xfrm>
          <a:prstGeom prst="rect">
            <a:avLst/>
          </a:prstGeom>
          <a:noFill/>
        </p:spPr>
        <p:txBody>
          <a:bodyPr wrap="square">
            <a:spAutoFit/>
          </a:bodyPr>
          <a:lstStyle/>
          <a:p>
            <a:r>
              <a:rPr lang="en-US" dirty="0">
                <a:solidFill>
                  <a:schemeClr val="bg1"/>
                </a:solidFill>
              </a:rPr>
              <a:t>Run X-Plane 12 Apple Silicon compatible aircraft with Honeycomb Bravo controls, without needing Rosetta</a:t>
            </a:r>
          </a:p>
        </p:txBody>
      </p:sp>
      <p:sp>
        <p:nvSpPr>
          <p:cNvPr id="4" name="TextBox 3">
            <a:extLst>
              <a:ext uri="{FF2B5EF4-FFF2-40B4-BE49-F238E27FC236}">
                <a16:creationId xmlns:a16="http://schemas.microsoft.com/office/drawing/2014/main" id="{633A835A-0121-9900-770F-84D6ABD4F91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
        <p:nvSpPr>
          <p:cNvPr id="6" name="TextBox 5">
            <a:extLst>
              <a:ext uri="{FF2B5EF4-FFF2-40B4-BE49-F238E27FC236}">
                <a16:creationId xmlns:a16="http://schemas.microsoft.com/office/drawing/2014/main" id="{79E3E33F-A0F7-38A9-BA19-C7CC8D45662C}"/>
              </a:ext>
            </a:extLst>
          </p:cNvPr>
          <p:cNvSpPr txBox="1"/>
          <p:nvPr/>
        </p:nvSpPr>
        <p:spPr>
          <a:xfrm>
            <a:off x="454395" y="262714"/>
            <a:ext cx="3556624" cy="369332"/>
          </a:xfrm>
          <a:prstGeom prst="rect">
            <a:avLst/>
          </a:prstGeom>
          <a:noFill/>
        </p:spPr>
        <p:txBody>
          <a:bodyPr wrap="square" rtlCol="0">
            <a:spAutoFit/>
          </a:bodyPr>
          <a:lstStyle/>
          <a:p>
            <a:r>
              <a:rPr lang="en-US" dirty="0">
                <a:solidFill>
                  <a:schemeClr val="bg1"/>
                </a:solidFill>
                <a:hlinkClick r:id="rId5" action="ppaction://hlinksldjump"/>
              </a:rPr>
              <a:t>Jump straight to the contents page</a:t>
            </a:r>
            <a:endParaRPr lang="en-US" dirty="0">
              <a:solidFill>
                <a:schemeClr val="bg1"/>
              </a:solidFill>
            </a:endParaRPr>
          </a:p>
        </p:txBody>
      </p:sp>
    </p:spTree>
    <p:extLst>
      <p:ext uri="{BB962C8B-B14F-4D97-AF65-F5344CB8AC3E}">
        <p14:creationId xmlns:p14="http://schemas.microsoft.com/office/powerpoint/2010/main" val="1109890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Research Airbus A330-300</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3539430"/>
          </a:xfrm>
          <a:prstGeom prst="rect">
            <a:avLst/>
          </a:prstGeom>
          <a:noFill/>
        </p:spPr>
        <p:txBody>
          <a:bodyPr wrap="square">
            <a:spAutoFit/>
          </a:bodyPr>
          <a:lstStyle/>
          <a:p>
            <a:r>
              <a:rPr lang="en-US" sz="1600" dirty="0">
                <a:solidFill>
                  <a:schemeClr val="accent1">
                    <a:lumMod val="50000"/>
                  </a:schemeClr>
                </a:solidFill>
              </a:rPr>
              <a:t>Altitude – there are two ways to control the rotary speed when setting the MCP altitude.  </a:t>
            </a:r>
          </a:p>
          <a:p>
            <a:endParaRPr lang="en-US" sz="1600" dirty="0">
              <a:solidFill>
                <a:schemeClr val="accent1">
                  <a:lumMod val="50000"/>
                </a:schemeClr>
              </a:solidFill>
            </a:endParaRPr>
          </a:p>
          <a:p>
            <a:r>
              <a:rPr lang="en-US" sz="1600" dirty="0">
                <a:solidFill>
                  <a:schemeClr val="accent1">
                    <a:lumMod val="50000"/>
                  </a:schemeClr>
                </a:solidFill>
              </a:rPr>
              <a:t>Method 1 – Use the airbus built-in controls - The airbus provide a control to switch between altitude 100s and 1000s.  Set the left-hand rotary to ALT and activate Toggle 6.  This will enable you to switch between 100s and 1000s.  Once the required units are selected (e.g., 1000s), deactivate Toggle 6 (make sure no other toggles active) and use the right-hand rotary to adjust the selected unit of the altitude.  Then repeat to set the other unit (e.g., 100s).  </a:t>
            </a:r>
          </a:p>
          <a:p>
            <a:endParaRPr lang="en-US" sz="1600" dirty="0">
              <a:solidFill>
                <a:schemeClr val="accent1">
                  <a:lumMod val="50000"/>
                </a:schemeClr>
              </a:solidFill>
            </a:endParaRPr>
          </a:p>
          <a:p>
            <a:r>
              <a:rPr lang="en-US" sz="1600" dirty="0">
                <a:solidFill>
                  <a:schemeClr val="accent1">
                    <a:lumMod val="50000"/>
                  </a:schemeClr>
                </a:solidFill>
              </a:rPr>
              <a:t>Note, Toggle 7 (fast/slow) is still active here and you may want to activate it (slow mode) when </a:t>
            </a:r>
          </a:p>
          <a:p>
            <a:r>
              <a:rPr lang="en-US" sz="1600" dirty="0">
                <a:solidFill>
                  <a:schemeClr val="accent1">
                    <a:lumMod val="50000"/>
                  </a:schemeClr>
                </a:solidFill>
              </a:rPr>
              <a:t>using method 1 to set the altitude. </a:t>
            </a:r>
          </a:p>
          <a:p>
            <a:endParaRPr lang="en-US" sz="1600" dirty="0">
              <a:solidFill>
                <a:schemeClr val="accent1">
                  <a:lumMod val="50000"/>
                </a:schemeClr>
              </a:solidFill>
            </a:endParaRPr>
          </a:p>
          <a:p>
            <a:r>
              <a:rPr lang="en-US" sz="1600" dirty="0">
                <a:solidFill>
                  <a:schemeClr val="accent1">
                    <a:lumMod val="50000"/>
                  </a:schemeClr>
                </a:solidFill>
              </a:rPr>
              <a:t>Method 2 – use the plugin’s fast/slow feature ( Toggle 7) - set the airbus selector to 100s  as described above.  </a:t>
            </a:r>
          </a:p>
          <a:p>
            <a:r>
              <a:rPr lang="en-US" sz="1600" dirty="0">
                <a:solidFill>
                  <a:schemeClr val="accent1">
                    <a:lumMod val="50000"/>
                  </a:schemeClr>
                </a:solidFill>
              </a:rPr>
              <a:t>Then use the  right-hand rotary in conjunction with Toggle 7 (fast/slow) to control the rate of adjustment.  </a:t>
            </a:r>
          </a:p>
          <a:p>
            <a:endParaRPr lang="en-US" sz="1600" dirty="0">
              <a:solidFill>
                <a:schemeClr val="accent1">
                  <a:lumMod val="50000"/>
                </a:schemeClr>
              </a:solidFill>
            </a:endParaRPr>
          </a:p>
          <a:p>
            <a:r>
              <a:rPr lang="en-US" sz="1600" dirty="0">
                <a:solidFill>
                  <a:schemeClr val="accent1">
                    <a:lumMod val="50000"/>
                  </a:schemeClr>
                </a:solidFill>
              </a:rPr>
              <a:t>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6B1A1B23-131C-FB2A-2CAD-6081FFC4179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954671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ALIA 250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19427A11-661A-9867-19A6-59B7FF88494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3687FF29-7A0E-20DF-ABC5-CD2CFD511870}"/>
              </a:ext>
            </a:extLst>
          </p:cNvPr>
          <p:cNvSpPr>
            <a:spLocks noGrp="1"/>
          </p:cNvSpPr>
          <p:nvPr>
            <p:ph type="title"/>
          </p:nvPr>
        </p:nvSpPr>
        <p:spPr>
          <a:xfrm>
            <a:off x="210208" y="-822414"/>
            <a:ext cx="1793521" cy="393044"/>
          </a:xfrm>
        </p:spPr>
        <p:txBody>
          <a:bodyPr>
            <a:normAutofit/>
          </a:bodyPr>
          <a:lstStyle/>
          <a:p>
            <a:pPr algn="ctr"/>
            <a:r>
              <a:rPr lang="en-US" sz="1600" dirty="0"/>
              <a:t>Laminar ALIA 250</a:t>
            </a:r>
          </a:p>
        </p:txBody>
      </p:sp>
      <p:graphicFrame>
        <p:nvGraphicFramePr>
          <p:cNvPr id="11" name="Table 10">
            <a:extLst>
              <a:ext uri="{FF2B5EF4-FFF2-40B4-BE49-F238E27FC236}">
                <a16:creationId xmlns:a16="http://schemas.microsoft.com/office/drawing/2014/main" id="{CF2BA9C7-3005-CDDD-A9CF-A67933DC9DE7}"/>
              </a:ext>
            </a:extLst>
          </p:cNvPr>
          <p:cNvGraphicFramePr>
            <a:graphicFrameLocks noGrp="1"/>
          </p:cNvGraphicFramePr>
          <p:nvPr>
            <p:extLst>
              <p:ext uri="{D42A27DB-BD31-4B8C-83A1-F6EECF244321}">
                <p14:modId xmlns:p14="http://schemas.microsoft.com/office/powerpoint/2010/main" val="3181452458"/>
              </p:ext>
            </p:extLst>
          </p:nvPr>
        </p:nvGraphicFramePr>
        <p:xfrm>
          <a:off x="375859" y="1061416"/>
          <a:ext cx="11254613" cy="3260581"/>
        </p:xfrm>
        <a:graphic>
          <a:graphicData uri="http://schemas.openxmlformats.org/drawingml/2006/table">
            <a:tbl>
              <a:tblPr firstRow="1" bandRow="1">
                <a:tableStyleId>{5C22544A-7EE6-4342-B048-85BDC9FD1C3A}</a:tableStyleId>
              </a:tblPr>
              <a:tblGrid>
                <a:gridCol w="719378">
                  <a:extLst>
                    <a:ext uri="{9D8B030D-6E8A-4147-A177-3AD203B41FA5}">
                      <a16:colId xmlns:a16="http://schemas.microsoft.com/office/drawing/2014/main" val="2580403946"/>
                    </a:ext>
                  </a:extLst>
                </a:gridCol>
                <a:gridCol w="886351">
                  <a:extLst>
                    <a:ext uri="{9D8B030D-6E8A-4147-A177-3AD203B41FA5}">
                      <a16:colId xmlns:a16="http://schemas.microsoft.com/office/drawing/2014/main" val="3428034311"/>
                    </a:ext>
                  </a:extLst>
                </a:gridCol>
                <a:gridCol w="639519">
                  <a:extLst>
                    <a:ext uri="{9D8B030D-6E8A-4147-A177-3AD203B41FA5}">
                      <a16:colId xmlns:a16="http://schemas.microsoft.com/office/drawing/2014/main" val="283475510"/>
                    </a:ext>
                  </a:extLst>
                </a:gridCol>
                <a:gridCol w="942449">
                  <a:extLst>
                    <a:ext uri="{9D8B030D-6E8A-4147-A177-3AD203B41FA5}">
                      <a16:colId xmlns:a16="http://schemas.microsoft.com/office/drawing/2014/main" val="593627808"/>
                    </a:ext>
                  </a:extLst>
                </a:gridCol>
                <a:gridCol w="846287">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830054">
                  <a:extLst>
                    <a:ext uri="{9D8B030D-6E8A-4147-A177-3AD203B41FA5}">
                      <a16:colId xmlns:a16="http://schemas.microsoft.com/office/drawing/2014/main" val="3711225706"/>
                    </a:ext>
                  </a:extLst>
                </a:gridCol>
                <a:gridCol w="807813">
                  <a:extLst>
                    <a:ext uri="{9D8B030D-6E8A-4147-A177-3AD203B41FA5}">
                      <a16:colId xmlns:a16="http://schemas.microsoft.com/office/drawing/2014/main" val="2443076076"/>
                    </a:ext>
                  </a:extLst>
                </a:gridCol>
                <a:gridCol w="549762">
                  <a:extLst>
                    <a:ext uri="{9D8B030D-6E8A-4147-A177-3AD203B41FA5}">
                      <a16:colId xmlns:a16="http://schemas.microsoft.com/office/drawing/2014/main" val="548129053"/>
                    </a:ext>
                  </a:extLst>
                </a:gridCol>
                <a:gridCol w="577811">
                  <a:extLst>
                    <a:ext uri="{9D8B030D-6E8A-4147-A177-3AD203B41FA5}">
                      <a16:colId xmlns:a16="http://schemas.microsoft.com/office/drawing/2014/main" val="1912339010"/>
                    </a:ext>
                  </a:extLst>
                </a:gridCol>
                <a:gridCol w="560982">
                  <a:extLst>
                    <a:ext uri="{9D8B030D-6E8A-4147-A177-3AD203B41FA5}">
                      <a16:colId xmlns:a16="http://schemas.microsoft.com/office/drawing/2014/main" val="1618478106"/>
                    </a:ext>
                  </a:extLst>
                </a:gridCol>
                <a:gridCol w="594640">
                  <a:extLst>
                    <a:ext uri="{9D8B030D-6E8A-4147-A177-3AD203B41FA5}">
                      <a16:colId xmlns:a16="http://schemas.microsoft.com/office/drawing/2014/main" val="1036739184"/>
                    </a:ext>
                  </a:extLst>
                </a:gridCol>
                <a:gridCol w="612792">
                  <a:extLst>
                    <a:ext uri="{9D8B030D-6E8A-4147-A177-3AD203B41FA5}">
                      <a16:colId xmlns:a16="http://schemas.microsoft.com/office/drawing/2014/main" val="1791946002"/>
                    </a:ext>
                  </a:extLst>
                </a:gridCol>
                <a:gridCol w="628300">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Vertical speed up/down</a:t>
                      </a:r>
                    </a:p>
                  </a:txBody>
                  <a:tcPr anchor="ctr"/>
                </a:tc>
                <a:tc>
                  <a:txBody>
                    <a:bodyPr/>
                    <a:lstStyle/>
                    <a:p>
                      <a:pPr algn="ctr"/>
                      <a:r>
                        <a:rPr lang="en-US" sz="900" dirty="0"/>
                        <a:t>Heading up/down</a:t>
                      </a:r>
                    </a:p>
                  </a:txBody>
                  <a:tcPr anchor="ctr"/>
                </a:tc>
                <a:tc>
                  <a:txBody>
                    <a:bodyPr/>
                    <a:lstStyle/>
                    <a:p>
                      <a:pPr algn="ctr"/>
                      <a:r>
                        <a:rPr lang="en-US" sz="900" dirty="0"/>
                        <a:t>LOC1 / LOC2 up/down</a:t>
                      </a:r>
                    </a:p>
                  </a:txBody>
                  <a:tcPr anchor="ctr"/>
                </a:tc>
                <a:tc>
                  <a:txBody>
                    <a:bodyPr/>
                    <a:lstStyle/>
                    <a:p>
                      <a:pPr algn="ctr"/>
                      <a:r>
                        <a:rPr lang="en-US" sz="900" dirty="0"/>
                        <a:t>-</a:t>
                      </a:r>
                    </a:p>
                  </a:txBody>
                  <a:tcPr anchor="ctr"/>
                </a:tc>
                <a:tc>
                  <a:txBody>
                    <a:bodyPr/>
                    <a:lstStyle/>
                    <a:p>
                      <a:pPr algn="ctr"/>
                      <a:r>
                        <a:rPr lang="en-US" sz="900" dirty="0"/>
                        <a:t>PFD</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FLC</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PFD</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FPL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PFD CDI</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t>Heading</a:t>
                      </a:r>
                    </a:p>
                    <a:p>
                      <a:pPr algn="ctr"/>
                      <a:r>
                        <a:rPr lang="en-US" sz="900" dirty="0"/>
                        <a:t>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LOC1 / LOC2 </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sp>
        <p:nvSpPr>
          <p:cNvPr id="12" name="TextBox 11">
            <a:extLst>
              <a:ext uri="{FF2B5EF4-FFF2-40B4-BE49-F238E27FC236}">
                <a16:creationId xmlns:a16="http://schemas.microsoft.com/office/drawing/2014/main" id="{65E5E45D-49E1-C359-289C-A668B268CF11}"/>
              </a:ext>
            </a:extLst>
          </p:cNvPr>
          <p:cNvSpPr txBox="1"/>
          <p:nvPr/>
        </p:nvSpPr>
        <p:spPr>
          <a:xfrm>
            <a:off x="2467386" y="4375917"/>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3" name="TextBox 12">
            <a:extLst>
              <a:ext uri="{FF2B5EF4-FFF2-40B4-BE49-F238E27FC236}">
                <a16:creationId xmlns:a16="http://schemas.microsoft.com/office/drawing/2014/main" id="{B3AF49CA-A095-D2B0-233B-168D33A8DE5C}"/>
              </a:ext>
            </a:extLst>
          </p:cNvPr>
          <p:cNvSpPr txBox="1"/>
          <p:nvPr/>
        </p:nvSpPr>
        <p:spPr>
          <a:xfrm>
            <a:off x="5771099" y="4375917"/>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helicopter with a black background&#10;&#10;Description automatically generated">
            <a:extLst>
              <a:ext uri="{FF2B5EF4-FFF2-40B4-BE49-F238E27FC236}">
                <a16:creationId xmlns:a16="http://schemas.microsoft.com/office/drawing/2014/main" id="{BCD1F215-76BD-BD56-9B1E-293A87918315}"/>
              </a:ext>
            </a:extLst>
          </p:cNvPr>
          <p:cNvPicPr>
            <a:picLocks noChangeAspect="1"/>
          </p:cNvPicPr>
          <p:nvPr/>
        </p:nvPicPr>
        <p:blipFill>
          <a:blip r:embed="rId6"/>
          <a:stretch>
            <a:fillRect/>
          </a:stretch>
        </p:blipFill>
        <p:spPr>
          <a:xfrm>
            <a:off x="108457" y="4574118"/>
            <a:ext cx="3923598" cy="2207024"/>
          </a:xfrm>
          <a:prstGeom prst="rect">
            <a:avLst/>
          </a:prstGeom>
        </p:spPr>
      </p:pic>
      <p:cxnSp>
        <p:nvCxnSpPr>
          <p:cNvPr id="16" name="Straight Connector 15">
            <a:extLst>
              <a:ext uri="{FF2B5EF4-FFF2-40B4-BE49-F238E27FC236}">
                <a16:creationId xmlns:a16="http://schemas.microsoft.com/office/drawing/2014/main" id="{DEA30C13-45AE-B800-2191-E4BD73BDFA14}"/>
              </a:ext>
            </a:extLst>
          </p:cNvPr>
          <p:cNvCxnSpPr>
            <a:cxnSpLocks/>
          </p:cNvCxnSpPr>
          <p:nvPr/>
        </p:nvCxnSpPr>
        <p:spPr>
          <a:xfrm>
            <a:off x="1979251" y="2123853"/>
            <a:ext cx="0" cy="1117954"/>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a:extLst>
              <a:ext uri="{FF2B5EF4-FFF2-40B4-BE49-F238E27FC236}">
                <a16:creationId xmlns:a16="http://schemas.microsoft.com/office/drawing/2014/main" id="{909866E7-45CD-D4C3-3623-D31DDBE24E9C}"/>
              </a:ext>
            </a:extLst>
          </p:cNvPr>
          <p:cNvCxnSpPr>
            <a:cxnSpLocks/>
          </p:cNvCxnSpPr>
          <p:nvPr/>
        </p:nvCxnSpPr>
        <p:spPr>
          <a:xfrm>
            <a:off x="1973641" y="2130129"/>
            <a:ext cx="9651221"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a:extLst>
              <a:ext uri="{FF2B5EF4-FFF2-40B4-BE49-F238E27FC236}">
                <a16:creationId xmlns:a16="http://schemas.microsoft.com/office/drawing/2014/main" id="{DC6A9C91-5530-7C21-B918-50871AF3BDBB}"/>
              </a:ext>
            </a:extLst>
          </p:cNvPr>
          <p:cNvCxnSpPr>
            <a:cxnSpLocks/>
          </p:cNvCxnSpPr>
          <p:nvPr/>
        </p:nvCxnSpPr>
        <p:spPr>
          <a:xfrm>
            <a:off x="1973641" y="3241807"/>
            <a:ext cx="9662441" cy="0"/>
          </a:xfrm>
          <a:prstGeom prst="line">
            <a:avLst/>
          </a:prstGeom>
        </p:spPr>
        <p:style>
          <a:lnRef idx="3">
            <a:schemeClr val="accent2"/>
          </a:lnRef>
          <a:fillRef idx="0">
            <a:schemeClr val="accent2"/>
          </a:fillRef>
          <a:effectRef idx="2">
            <a:schemeClr val="accent2"/>
          </a:effectRef>
          <a:fontRef idx="minor">
            <a:schemeClr val="tx1"/>
          </a:fontRef>
        </p:style>
      </p:cxnSp>
      <p:sp>
        <p:nvSpPr>
          <p:cNvPr id="23" name="TextBox 22">
            <a:extLst>
              <a:ext uri="{FF2B5EF4-FFF2-40B4-BE49-F238E27FC236}">
                <a16:creationId xmlns:a16="http://schemas.microsoft.com/office/drawing/2014/main" id="{9C910BBC-7F52-5E6D-C2C6-38025EE2BC2C}"/>
              </a:ext>
            </a:extLst>
          </p:cNvPr>
          <p:cNvSpPr txBox="1"/>
          <p:nvPr/>
        </p:nvSpPr>
        <p:spPr>
          <a:xfrm>
            <a:off x="5680860" y="235549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4" name="TextBox 23">
            <a:extLst>
              <a:ext uri="{FF2B5EF4-FFF2-40B4-BE49-F238E27FC236}">
                <a16:creationId xmlns:a16="http://schemas.microsoft.com/office/drawing/2014/main" id="{85998E46-05B1-DD16-215B-8675C156440B}"/>
              </a:ext>
            </a:extLst>
          </p:cNvPr>
          <p:cNvSpPr txBox="1"/>
          <p:nvPr/>
        </p:nvSpPr>
        <p:spPr>
          <a:xfrm>
            <a:off x="5670550" y="271366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5" name="TextBox 24">
            <a:extLst>
              <a:ext uri="{FF2B5EF4-FFF2-40B4-BE49-F238E27FC236}">
                <a16:creationId xmlns:a16="http://schemas.microsoft.com/office/drawing/2014/main" id="{71170BA1-3709-493E-683F-0C199D256A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81D2285B-BE5A-6F0E-FB9F-D27C1B7A741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115603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384995"/>
          </a:xfrm>
          <a:prstGeom prst="rect">
            <a:avLst/>
          </a:prstGeom>
          <a:noFill/>
        </p:spPr>
        <p:txBody>
          <a:bodyPr wrap="square" rtlCol="0">
            <a:spAutoFit/>
          </a:bodyPr>
          <a:lstStyle/>
          <a:p>
            <a:r>
              <a:rPr lang="en-US" sz="2800" dirty="0">
                <a:solidFill>
                  <a:schemeClr val="accent1">
                    <a:lumMod val="50000"/>
                  </a:schemeClr>
                </a:solidFill>
              </a:rPr>
              <a:t>User guidance – Laminar Research ALIA 250</a:t>
            </a:r>
          </a:p>
          <a:p>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plane on a black background&#10;&#10;Description automatically generated">
            <a:extLst>
              <a:ext uri="{FF2B5EF4-FFF2-40B4-BE49-F238E27FC236}">
                <a16:creationId xmlns:a16="http://schemas.microsoft.com/office/drawing/2014/main" id="{0ED2A93C-39AA-2394-A89A-E5E121D63E46}"/>
              </a:ext>
            </a:extLst>
          </p:cNvPr>
          <p:cNvPicPr>
            <a:picLocks noChangeAspect="1"/>
          </p:cNvPicPr>
          <p:nvPr/>
        </p:nvPicPr>
        <p:blipFill>
          <a:blip r:embed="rId5"/>
          <a:stretch>
            <a:fillRect/>
          </a:stretch>
        </p:blipFill>
        <p:spPr>
          <a:xfrm>
            <a:off x="327003" y="4458590"/>
            <a:ext cx="3668966" cy="2063793"/>
          </a:xfrm>
          <a:prstGeom prst="rect">
            <a:avLst/>
          </a:prstGeom>
        </p:spPr>
      </p:pic>
      <p:sp>
        <p:nvSpPr>
          <p:cNvPr id="7" name="TextBox 6">
            <a:extLst>
              <a:ext uri="{FF2B5EF4-FFF2-40B4-BE49-F238E27FC236}">
                <a16:creationId xmlns:a16="http://schemas.microsoft.com/office/drawing/2014/main" id="{7FEAC154-EAE8-7CA4-B538-DC67417E11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67051E8F-57AA-2432-A9CF-1AF4BB64E19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138152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Beechcraft Baron 58</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pic>
        <p:nvPicPr>
          <p:cNvPr id="7" name="Picture 6" descr="A small airplane with propeller blades&#10;&#10;Description automatically generated">
            <a:extLst>
              <a:ext uri="{FF2B5EF4-FFF2-40B4-BE49-F238E27FC236}">
                <a16:creationId xmlns:a16="http://schemas.microsoft.com/office/drawing/2014/main" id="{C1762D6D-D87B-E352-41EE-198DDC7642B6}"/>
              </a:ext>
            </a:extLst>
          </p:cNvPr>
          <p:cNvPicPr>
            <a:picLocks noChangeAspect="1"/>
          </p:cNvPicPr>
          <p:nvPr/>
        </p:nvPicPr>
        <p:blipFill>
          <a:blip r:embed="rId5"/>
          <a:stretch>
            <a:fillRect/>
          </a:stretch>
        </p:blipFill>
        <p:spPr>
          <a:xfrm>
            <a:off x="-348973" y="3918596"/>
            <a:ext cx="4606929" cy="2591397"/>
          </a:xfrm>
          <a:prstGeom prst="rect">
            <a:avLst/>
          </a:prstGeom>
        </p:spPr>
      </p:pic>
      <p:sp>
        <p:nvSpPr>
          <p:cNvPr id="3" name="TextBox 2">
            <a:extLst>
              <a:ext uri="{FF2B5EF4-FFF2-40B4-BE49-F238E27FC236}">
                <a16:creationId xmlns:a16="http://schemas.microsoft.com/office/drawing/2014/main" id="{C53AC00B-92E9-6013-17F3-F7F6D999A55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1" name="Title 10">
            <a:extLst>
              <a:ext uri="{FF2B5EF4-FFF2-40B4-BE49-F238E27FC236}">
                <a16:creationId xmlns:a16="http://schemas.microsoft.com/office/drawing/2014/main" id="{AB999EDB-E2E9-7633-A675-44FAA25C7401}"/>
              </a:ext>
            </a:extLst>
          </p:cNvPr>
          <p:cNvSpPr>
            <a:spLocks noGrp="1"/>
          </p:cNvSpPr>
          <p:nvPr>
            <p:ph type="title"/>
          </p:nvPr>
        </p:nvSpPr>
        <p:spPr>
          <a:xfrm>
            <a:off x="-89880" y="-597671"/>
            <a:ext cx="2745616" cy="325344"/>
          </a:xfrm>
        </p:spPr>
        <p:txBody>
          <a:bodyPr>
            <a:normAutofit fontScale="90000"/>
          </a:bodyPr>
          <a:lstStyle/>
          <a:p>
            <a:pPr algn="ctr"/>
            <a:r>
              <a:rPr lang="en-US" sz="1800" dirty="0"/>
              <a:t>Laminar Beechcraft Baron 58</a:t>
            </a:r>
            <a:endParaRPr lang="en-US" dirty="0"/>
          </a:p>
        </p:txBody>
      </p:sp>
      <p:graphicFrame>
        <p:nvGraphicFramePr>
          <p:cNvPr id="12" name="Table 11">
            <a:extLst>
              <a:ext uri="{FF2B5EF4-FFF2-40B4-BE49-F238E27FC236}">
                <a16:creationId xmlns:a16="http://schemas.microsoft.com/office/drawing/2014/main" id="{6CC52608-8218-BF7B-35F1-07D7265C9FE8}"/>
              </a:ext>
            </a:extLst>
          </p:cNvPr>
          <p:cNvGraphicFramePr>
            <a:graphicFrameLocks noGrp="1"/>
          </p:cNvGraphicFramePr>
          <p:nvPr>
            <p:extLst>
              <p:ext uri="{D42A27DB-BD31-4B8C-83A1-F6EECF244321}">
                <p14:modId xmlns:p14="http://schemas.microsoft.com/office/powerpoint/2010/main" val="1802757855"/>
              </p:ext>
            </p:extLst>
          </p:nvPr>
        </p:nvGraphicFramePr>
        <p:xfrm>
          <a:off x="241222" y="801273"/>
          <a:ext cx="11696466" cy="3288717"/>
        </p:xfrm>
        <a:graphic>
          <a:graphicData uri="http://schemas.openxmlformats.org/drawingml/2006/table">
            <a:tbl>
              <a:tblPr firstRow="1" bandRow="1">
                <a:tableStyleId>{5C22544A-7EE6-4342-B048-85BDC9FD1C3A}</a:tableStyleId>
              </a:tblPr>
              <a:tblGrid>
                <a:gridCol w="1065865">
                  <a:extLst>
                    <a:ext uri="{9D8B030D-6E8A-4147-A177-3AD203B41FA5}">
                      <a16:colId xmlns:a16="http://schemas.microsoft.com/office/drawing/2014/main" val="2580403946"/>
                    </a:ext>
                  </a:extLst>
                </a:gridCol>
                <a:gridCol w="856819">
                  <a:extLst>
                    <a:ext uri="{9D8B030D-6E8A-4147-A177-3AD203B41FA5}">
                      <a16:colId xmlns:a16="http://schemas.microsoft.com/office/drawing/2014/main" val="3428034311"/>
                    </a:ext>
                  </a:extLst>
                </a:gridCol>
                <a:gridCol w="741979">
                  <a:extLst>
                    <a:ext uri="{9D8B030D-6E8A-4147-A177-3AD203B41FA5}">
                      <a16:colId xmlns:a16="http://schemas.microsoft.com/office/drawing/2014/main" val="283475510"/>
                    </a:ext>
                  </a:extLst>
                </a:gridCol>
                <a:gridCol w="976108">
                  <a:extLst>
                    <a:ext uri="{9D8B030D-6E8A-4147-A177-3AD203B41FA5}">
                      <a16:colId xmlns:a16="http://schemas.microsoft.com/office/drawing/2014/main" val="593627808"/>
                    </a:ext>
                  </a:extLst>
                </a:gridCol>
                <a:gridCol w="841472">
                  <a:extLst>
                    <a:ext uri="{9D8B030D-6E8A-4147-A177-3AD203B41FA5}">
                      <a16:colId xmlns:a16="http://schemas.microsoft.com/office/drawing/2014/main" val="1722347321"/>
                    </a:ext>
                  </a:extLst>
                </a:gridCol>
                <a:gridCol w="803790">
                  <a:extLst>
                    <a:ext uri="{9D8B030D-6E8A-4147-A177-3AD203B41FA5}">
                      <a16:colId xmlns:a16="http://schemas.microsoft.com/office/drawing/2014/main" val="4024182518"/>
                    </a:ext>
                  </a:extLst>
                </a:gridCol>
                <a:gridCol w="575043">
                  <a:extLst>
                    <a:ext uri="{9D8B030D-6E8A-4147-A177-3AD203B41FA5}">
                      <a16:colId xmlns:a16="http://schemas.microsoft.com/office/drawing/2014/main" val="3584309797"/>
                    </a:ext>
                  </a:extLst>
                </a:gridCol>
                <a:gridCol w="645796">
                  <a:extLst>
                    <a:ext uri="{9D8B030D-6E8A-4147-A177-3AD203B41FA5}">
                      <a16:colId xmlns:a16="http://schemas.microsoft.com/office/drawing/2014/main" val="1906418282"/>
                    </a:ext>
                  </a:extLst>
                </a:gridCol>
                <a:gridCol w="738754">
                  <a:extLst>
                    <a:ext uri="{9D8B030D-6E8A-4147-A177-3AD203B41FA5}">
                      <a16:colId xmlns:a16="http://schemas.microsoft.com/office/drawing/2014/main" val="3711225706"/>
                    </a:ext>
                  </a:extLst>
                </a:gridCol>
                <a:gridCol w="684975">
                  <a:extLst>
                    <a:ext uri="{9D8B030D-6E8A-4147-A177-3AD203B41FA5}">
                      <a16:colId xmlns:a16="http://schemas.microsoft.com/office/drawing/2014/main" val="2443076076"/>
                    </a:ext>
                  </a:extLst>
                </a:gridCol>
                <a:gridCol w="666990">
                  <a:extLst>
                    <a:ext uri="{9D8B030D-6E8A-4147-A177-3AD203B41FA5}">
                      <a16:colId xmlns:a16="http://schemas.microsoft.com/office/drawing/2014/main" val="548129053"/>
                    </a:ext>
                  </a:extLst>
                </a:gridCol>
                <a:gridCol w="723666">
                  <a:extLst>
                    <a:ext uri="{9D8B030D-6E8A-4147-A177-3AD203B41FA5}">
                      <a16:colId xmlns:a16="http://schemas.microsoft.com/office/drawing/2014/main" val="1912339010"/>
                    </a:ext>
                  </a:extLst>
                </a:gridCol>
                <a:gridCol w="583421">
                  <a:extLst>
                    <a:ext uri="{9D8B030D-6E8A-4147-A177-3AD203B41FA5}">
                      <a16:colId xmlns:a16="http://schemas.microsoft.com/office/drawing/2014/main" val="1618478106"/>
                    </a:ext>
                  </a:extLst>
                </a:gridCol>
                <a:gridCol w="572202">
                  <a:extLst>
                    <a:ext uri="{9D8B030D-6E8A-4147-A177-3AD203B41FA5}">
                      <a16:colId xmlns:a16="http://schemas.microsoft.com/office/drawing/2014/main" val="1036739184"/>
                    </a:ext>
                  </a:extLst>
                </a:gridCol>
                <a:gridCol w="602507">
                  <a:extLst>
                    <a:ext uri="{9D8B030D-6E8A-4147-A177-3AD203B41FA5}">
                      <a16:colId xmlns:a16="http://schemas.microsoft.com/office/drawing/2014/main" val="1791946002"/>
                    </a:ext>
                  </a:extLst>
                </a:gridCol>
                <a:gridCol w="617079">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 HSI</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 pilot</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ADF dial</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 copilot</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lnT w="12700" cap="flat" cmpd="sng" algn="ctr">
                      <a:solidFill>
                        <a:schemeClr val="bg1"/>
                      </a:solidFill>
                      <a:prstDash val="solid"/>
                      <a:round/>
                      <a:headEnd type="none" w="med" len="med"/>
                      <a:tailEnd type="none" w="med" len="med"/>
                    </a:lnT>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FLP</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coarse up/down</a:t>
                      </a:r>
                    </a:p>
                  </a:txBody>
                  <a:tcPr anchor="ctr"/>
                </a:tc>
                <a:tc>
                  <a:txBody>
                    <a:bodyPr/>
                    <a:lstStyle/>
                    <a:p>
                      <a:pPr algn="ctr"/>
                      <a:r>
                        <a:rPr lang="en-US" sz="900" dirty="0"/>
                        <a:t>COM2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fine up/down</a:t>
                      </a:r>
                    </a:p>
                  </a:txBody>
                  <a:tcPr anchor="ctr"/>
                </a:tc>
                <a:tc rowSpan="2">
                  <a:txBody>
                    <a:bodyPr/>
                    <a:lstStyle/>
                    <a:p>
                      <a:pPr algn="ctr"/>
                      <a:r>
                        <a:rPr lang="en-US" sz="900" dirty="0"/>
                        <a:t>Radio </a:t>
                      </a:r>
                    </a:p>
                    <a:p>
                      <a:pPr algn="ctr"/>
                      <a:r>
                        <a:rPr lang="en-US" sz="900" dirty="0"/>
                        <a:t>panel</a:t>
                      </a:r>
                    </a:p>
                  </a:txBody>
                  <a:tcPr anchor="ct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algn="ctr"/>
                      <a:r>
                        <a:rPr lang="en-US" sz="900" dirty="0"/>
                        <a:t>Radio</a:t>
                      </a:r>
                    </a:p>
                    <a:p>
                      <a:pPr algn="ctr"/>
                      <a:r>
                        <a:rPr lang="en-US" sz="900" dirty="0"/>
                        <a:t>panel</a:t>
                      </a:r>
                    </a:p>
                  </a:txBody>
                  <a:tcPr anchor="ctr"/>
                </a:tc>
                <a:tc>
                  <a:txBody>
                    <a:bodyPr/>
                    <a:lstStyle/>
                    <a:p>
                      <a:pPr algn="ctr"/>
                      <a:r>
                        <a:rPr lang="en-US" sz="900" dirty="0"/>
                        <a:t>COM2</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coarse up/down</a:t>
                      </a:r>
                    </a:p>
                  </a:txBody>
                  <a:tcPr anchor="ctr"/>
                </a:tc>
                <a:tc>
                  <a:txBody>
                    <a:bodyPr/>
                    <a:lstStyle/>
                    <a:p>
                      <a:pPr algn="ctr"/>
                      <a:r>
                        <a:rPr lang="en-US" sz="900" dirty="0"/>
                        <a:t>NAV2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NAV2</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mode selector</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algn="ctr"/>
                      <a:r>
                        <a:rPr lang="en-US" sz="900" dirty="0"/>
                        <a:t>ADF</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ADF</a:t>
                      </a:r>
                    </a:p>
                    <a:p>
                      <a:pPr algn="ctr"/>
                      <a:r>
                        <a:rPr lang="en-US" sz="900" dirty="0"/>
                        <a:t>flip active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10s 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100s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1000s 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XPDR  mode Selector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Transponder</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cxnSp>
        <p:nvCxnSpPr>
          <p:cNvPr id="15" name="Straight Connector 14">
            <a:extLst>
              <a:ext uri="{FF2B5EF4-FFF2-40B4-BE49-F238E27FC236}">
                <a16:creationId xmlns:a16="http://schemas.microsoft.com/office/drawing/2014/main" id="{061FEFA1-83B9-9565-B39F-2D946C3293E5}"/>
              </a:ext>
            </a:extLst>
          </p:cNvPr>
          <p:cNvCxnSpPr>
            <a:cxnSpLocks/>
          </p:cNvCxnSpPr>
          <p:nvPr/>
        </p:nvCxnSpPr>
        <p:spPr>
          <a:xfrm>
            <a:off x="2164376" y="2227366"/>
            <a:ext cx="0" cy="363703"/>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866B14CE-8CC3-581A-BF24-0CBB3626BD45}"/>
              </a:ext>
            </a:extLst>
          </p:cNvPr>
          <p:cNvCxnSpPr>
            <a:cxnSpLocks/>
          </p:cNvCxnSpPr>
          <p:nvPr/>
        </p:nvCxnSpPr>
        <p:spPr>
          <a:xfrm flipV="1">
            <a:off x="2905809" y="1860236"/>
            <a:ext cx="9031879" cy="1437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E0FCC2A2-CF6F-B260-D5EF-E4C0103BA3D2}"/>
              </a:ext>
            </a:extLst>
          </p:cNvPr>
          <p:cNvCxnSpPr>
            <a:cxnSpLocks/>
          </p:cNvCxnSpPr>
          <p:nvPr/>
        </p:nvCxnSpPr>
        <p:spPr>
          <a:xfrm>
            <a:off x="2164376" y="2596679"/>
            <a:ext cx="9773312" cy="4905"/>
          </a:xfrm>
          <a:prstGeom prst="line">
            <a:avLst/>
          </a:prstGeom>
        </p:spPr>
        <p:style>
          <a:lnRef idx="3">
            <a:schemeClr val="accent2"/>
          </a:lnRef>
          <a:fillRef idx="0">
            <a:schemeClr val="accent2"/>
          </a:fillRef>
          <a:effectRef idx="2">
            <a:schemeClr val="accent2"/>
          </a:effectRef>
          <a:fontRef idx="minor">
            <a:schemeClr val="tx1"/>
          </a:fontRef>
        </p:style>
      </p:cxnSp>
      <p:sp>
        <p:nvSpPr>
          <p:cNvPr id="19" name="TextBox 18">
            <a:extLst>
              <a:ext uri="{FF2B5EF4-FFF2-40B4-BE49-F238E27FC236}">
                <a16:creationId xmlns:a16="http://schemas.microsoft.com/office/drawing/2014/main" id="{E497B19E-247C-0626-6151-2242463C0A06}"/>
              </a:ext>
            </a:extLst>
          </p:cNvPr>
          <p:cNvSpPr txBox="1"/>
          <p:nvPr/>
        </p:nvSpPr>
        <p:spPr>
          <a:xfrm>
            <a:off x="6000145" y="209734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0" name="TextBox 19">
            <a:extLst>
              <a:ext uri="{FF2B5EF4-FFF2-40B4-BE49-F238E27FC236}">
                <a16:creationId xmlns:a16="http://schemas.microsoft.com/office/drawing/2014/main" id="{C90BA0B4-7444-837C-2922-0FDD5216A800}"/>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cxnSp>
        <p:nvCxnSpPr>
          <p:cNvPr id="23" name="Straight Connector 22">
            <a:extLst>
              <a:ext uri="{FF2B5EF4-FFF2-40B4-BE49-F238E27FC236}">
                <a16:creationId xmlns:a16="http://schemas.microsoft.com/office/drawing/2014/main" id="{67B05EB5-2BC9-4DDB-9501-E8925261417B}"/>
              </a:ext>
            </a:extLst>
          </p:cNvPr>
          <p:cNvCxnSpPr>
            <a:cxnSpLocks/>
          </p:cNvCxnSpPr>
          <p:nvPr/>
        </p:nvCxnSpPr>
        <p:spPr>
          <a:xfrm>
            <a:off x="2905809" y="1874614"/>
            <a:ext cx="0" cy="352752"/>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CA315131-9752-636D-503C-699B198D904B}"/>
              </a:ext>
            </a:extLst>
          </p:cNvPr>
          <p:cNvCxnSpPr>
            <a:cxnSpLocks/>
          </p:cNvCxnSpPr>
          <p:nvPr/>
        </p:nvCxnSpPr>
        <p:spPr>
          <a:xfrm flipH="1">
            <a:off x="2153156" y="2227366"/>
            <a:ext cx="769558" cy="0"/>
          </a:xfrm>
          <a:prstGeom prst="line">
            <a:avLst/>
          </a:prstGeom>
        </p:spPr>
        <p:style>
          <a:lnRef idx="3">
            <a:schemeClr val="accent2"/>
          </a:lnRef>
          <a:fillRef idx="0">
            <a:schemeClr val="accent2"/>
          </a:fillRef>
          <a:effectRef idx="2">
            <a:schemeClr val="accent2"/>
          </a:effectRef>
          <a:fontRef idx="minor">
            <a:schemeClr val="tx1"/>
          </a:fontRef>
        </p:style>
      </p:cxnSp>
      <p:sp>
        <p:nvSpPr>
          <p:cNvPr id="29" name="TextBox 28">
            <a:extLst>
              <a:ext uri="{FF2B5EF4-FFF2-40B4-BE49-F238E27FC236}">
                <a16:creationId xmlns:a16="http://schemas.microsoft.com/office/drawing/2014/main" id="{D3BB648D-DB24-B3FA-1971-ECC166231537}"/>
              </a:ext>
            </a:extLst>
          </p:cNvPr>
          <p:cNvSpPr txBox="1"/>
          <p:nvPr/>
        </p:nvSpPr>
        <p:spPr>
          <a:xfrm>
            <a:off x="5996032" y="283791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1" name="Straight Connector 30">
            <a:extLst>
              <a:ext uri="{FF2B5EF4-FFF2-40B4-BE49-F238E27FC236}">
                <a16:creationId xmlns:a16="http://schemas.microsoft.com/office/drawing/2014/main" id="{2A6B8C74-B286-F2DE-E95D-6A73B84688C3}"/>
              </a:ext>
            </a:extLst>
          </p:cNvPr>
          <p:cNvCxnSpPr>
            <a:cxnSpLocks/>
          </p:cNvCxnSpPr>
          <p:nvPr/>
        </p:nvCxnSpPr>
        <p:spPr>
          <a:xfrm>
            <a:off x="2900199" y="3354090"/>
            <a:ext cx="4583295"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4" name="Straight Connector 33">
            <a:extLst>
              <a:ext uri="{FF2B5EF4-FFF2-40B4-BE49-F238E27FC236}">
                <a16:creationId xmlns:a16="http://schemas.microsoft.com/office/drawing/2014/main" id="{659242E3-B175-F48E-362D-A87F527F50D4}"/>
              </a:ext>
            </a:extLst>
          </p:cNvPr>
          <p:cNvCxnSpPr>
            <a:cxnSpLocks/>
          </p:cNvCxnSpPr>
          <p:nvPr/>
        </p:nvCxnSpPr>
        <p:spPr>
          <a:xfrm>
            <a:off x="2900199" y="2591069"/>
            <a:ext cx="0" cy="76302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6" name="Straight Connector 35">
            <a:extLst>
              <a:ext uri="{FF2B5EF4-FFF2-40B4-BE49-F238E27FC236}">
                <a16:creationId xmlns:a16="http://schemas.microsoft.com/office/drawing/2014/main" id="{A75ADC37-D745-59F5-7799-A663EE238D34}"/>
              </a:ext>
            </a:extLst>
          </p:cNvPr>
          <p:cNvCxnSpPr>
            <a:cxnSpLocks/>
          </p:cNvCxnSpPr>
          <p:nvPr/>
        </p:nvCxnSpPr>
        <p:spPr>
          <a:xfrm>
            <a:off x="7483494" y="2591069"/>
            <a:ext cx="0" cy="76302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41" name="TextBox 40">
            <a:extLst>
              <a:ext uri="{FF2B5EF4-FFF2-40B4-BE49-F238E27FC236}">
                <a16:creationId xmlns:a16="http://schemas.microsoft.com/office/drawing/2014/main" id="{4FDAE919-586A-30D9-42A9-354800950EF9}"/>
              </a:ext>
            </a:extLst>
          </p:cNvPr>
          <p:cNvSpPr txBox="1"/>
          <p:nvPr/>
        </p:nvSpPr>
        <p:spPr>
          <a:xfrm>
            <a:off x="2886356" y="409169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42" name="TextBox 41">
            <a:extLst>
              <a:ext uri="{FF2B5EF4-FFF2-40B4-BE49-F238E27FC236}">
                <a16:creationId xmlns:a16="http://schemas.microsoft.com/office/drawing/2014/main" id="{ED565D89-CB06-D9B4-B444-086AD30FC903}"/>
              </a:ext>
            </a:extLst>
          </p:cNvPr>
          <p:cNvSpPr txBox="1"/>
          <p:nvPr/>
        </p:nvSpPr>
        <p:spPr>
          <a:xfrm>
            <a:off x="6090139" y="4106596"/>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43" name="Straight Connector 42">
            <a:extLst>
              <a:ext uri="{FF2B5EF4-FFF2-40B4-BE49-F238E27FC236}">
                <a16:creationId xmlns:a16="http://schemas.microsoft.com/office/drawing/2014/main" id="{5679E1FB-35D5-D252-95F5-0472749BFF5C}"/>
              </a:ext>
            </a:extLst>
          </p:cNvPr>
          <p:cNvCxnSpPr>
            <a:cxnSpLocks/>
          </p:cNvCxnSpPr>
          <p:nvPr/>
        </p:nvCxnSpPr>
        <p:spPr>
          <a:xfrm>
            <a:off x="2160382" y="3723367"/>
            <a:ext cx="5323112" cy="0"/>
          </a:xfrm>
          <a:prstGeom prst="line">
            <a:avLst/>
          </a:prstGeom>
          <a:ln>
            <a:solidFill>
              <a:schemeClr val="accent2"/>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A8AD9D69-327D-BB13-C34E-DF56B13A0B0A}"/>
              </a:ext>
            </a:extLst>
          </p:cNvPr>
          <p:cNvCxnSpPr>
            <a:cxnSpLocks/>
          </p:cNvCxnSpPr>
          <p:nvPr/>
        </p:nvCxnSpPr>
        <p:spPr>
          <a:xfrm>
            <a:off x="2159018" y="3354090"/>
            <a:ext cx="0" cy="363703"/>
          </a:xfrm>
          <a:prstGeom prst="line">
            <a:avLst/>
          </a:prstGeom>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72BA94BA-E765-F80A-19A9-296BC4F0C3A7}"/>
              </a:ext>
            </a:extLst>
          </p:cNvPr>
          <p:cNvCxnSpPr>
            <a:cxnSpLocks/>
          </p:cNvCxnSpPr>
          <p:nvPr/>
        </p:nvCxnSpPr>
        <p:spPr>
          <a:xfrm flipH="1">
            <a:off x="2153154" y="3352783"/>
            <a:ext cx="76955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E3C94574-6D89-FAC3-4B7D-1DC03EE91356}"/>
              </a:ext>
            </a:extLst>
          </p:cNvPr>
          <p:cNvCxnSpPr>
            <a:cxnSpLocks/>
          </p:cNvCxnSpPr>
          <p:nvPr/>
        </p:nvCxnSpPr>
        <p:spPr>
          <a:xfrm>
            <a:off x="7483494" y="3352783"/>
            <a:ext cx="0" cy="363703"/>
          </a:xfrm>
          <a:prstGeom prst="line">
            <a:avLst/>
          </a:prstGeom>
        </p:spPr>
        <p:style>
          <a:lnRef idx="3">
            <a:schemeClr val="accent2"/>
          </a:lnRef>
          <a:fillRef idx="0">
            <a:schemeClr val="accent2"/>
          </a:fillRef>
          <a:effectRef idx="2">
            <a:schemeClr val="accent2"/>
          </a:effectRef>
          <a:fontRef idx="minor">
            <a:schemeClr val="tx1"/>
          </a:fontRef>
        </p:style>
      </p:cxnSp>
      <p:sp>
        <p:nvSpPr>
          <p:cNvPr id="48" name="TextBox 47">
            <a:extLst>
              <a:ext uri="{FF2B5EF4-FFF2-40B4-BE49-F238E27FC236}">
                <a16:creationId xmlns:a16="http://schemas.microsoft.com/office/drawing/2014/main" id="{D7986422-46D6-839D-983D-EFB22E5B0DC1}"/>
              </a:ext>
            </a:extLst>
          </p:cNvPr>
          <p:cNvSpPr txBox="1"/>
          <p:nvPr/>
        </p:nvSpPr>
        <p:spPr>
          <a:xfrm>
            <a:off x="5996032" y="3396512"/>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8" name="TextBox 7">
            <a:extLst>
              <a:ext uri="{FF2B5EF4-FFF2-40B4-BE49-F238E27FC236}">
                <a16:creationId xmlns:a16="http://schemas.microsoft.com/office/drawing/2014/main" id="{982E04BD-AA2D-DB95-679E-751E67AEF85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275361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Beechcraft Baron 58</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616648"/>
          </a:xfrm>
          <a:prstGeom prst="rect">
            <a:avLst/>
          </a:prstGeom>
          <a:noFill/>
        </p:spPr>
        <p:txBody>
          <a:bodyPr wrap="square">
            <a:spAutoFit/>
          </a:bodyPr>
          <a:lstStyle/>
          <a:p>
            <a:r>
              <a:rPr lang="en-US" sz="14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400" dirty="0">
              <a:solidFill>
                <a:schemeClr val="accent1">
                  <a:lumMod val="50000"/>
                </a:schemeClr>
              </a:solidFill>
            </a:endParaRPr>
          </a:p>
          <a:p>
            <a:r>
              <a:rPr lang="en-US" sz="1400" dirty="0">
                <a:solidFill>
                  <a:schemeClr val="accent1">
                    <a:lumMod val="50000"/>
                  </a:schemeClr>
                </a:solidFill>
              </a:rPr>
              <a:t>Similarly, Toggle 5* (check no other toggles active) adjusts the right-hand G530 control, which is used </a:t>
            </a:r>
          </a:p>
          <a:p>
            <a:r>
              <a:rPr lang="en-US" sz="1400" dirty="0">
                <a:solidFill>
                  <a:schemeClr val="accent1">
                    <a:lumMod val="50000"/>
                  </a:schemeClr>
                </a:solidFill>
              </a:rPr>
              <a:t>to input the flight plan and related data.  The other autopilot buttons map the to FPL, VNAV, PROC, ENT, </a:t>
            </a:r>
          </a:p>
          <a:p>
            <a:r>
              <a:rPr lang="en-US" sz="1400" dirty="0">
                <a:solidFill>
                  <a:schemeClr val="accent1">
                    <a:lumMod val="50000"/>
                  </a:schemeClr>
                </a:solidFill>
              </a:rPr>
              <a:t>CLR, MENU and Direct buttons plus PUSH/CRSR.</a:t>
            </a:r>
          </a:p>
          <a:p>
            <a:endParaRPr lang="en-US" sz="1400" dirty="0">
              <a:solidFill>
                <a:schemeClr val="accent1">
                  <a:lumMod val="50000"/>
                </a:schemeClr>
              </a:solidFill>
            </a:endParaRPr>
          </a:p>
          <a:p>
            <a:r>
              <a:rPr lang="en-US" sz="1400" dirty="0">
                <a:solidFill>
                  <a:schemeClr val="accent1">
                    <a:lumMod val="50000"/>
                  </a:schemeClr>
                </a:solidFill>
              </a:rPr>
              <a:t>G430 – same as the G530, with Toggle 4* adjusting COM/VLOC and Toggle 3* adjusting the flight plan.</a:t>
            </a:r>
          </a:p>
          <a:p>
            <a:endParaRPr lang="en-US" sz="1400" dirty="0">
              <a:solidFill>
                <a:schemeClr val="accent1">
                  <a:lumMod val="50000"/>
                </a:schemeClr>
              </a:solidFill>
            </a:endParaRPr>
          </a:p>
          <a:p>
            <a:r>
              <a:rPr lang="en-US" sz="1400" dirty="0">
                <a:solidFill>
                  <a:schemeClr val="accent1">
                    <a:lumMod val="50000"/>
                  </a:schemeClr>
                </a:solidFill>
              </a:rPr>
              <a:t>ADF – Toggle 2* (check no other toggle active) adjusts the ADF frequency.  Use the HDG position to turn on/off the ADF as </a:t>
            </a:r>
          </a:p>
          <a:p>
            <a:r>
              <a:rPr lang="en-US" sz="1400" dirty="0">
                <a:solidFill>
                  <a:schemeClr val="accent1">
                    <a:lumMod val="50000"/>
                  </a:schemeClr>
                </a:solidFill>
              </a:rPr>
              <a:t>required.  Use IAS to set the 10s units  (Toggle 7 available here to control the speed of adjustment and CRS to set the </a:t>
            </a:r>
          </a:p>
          <a:p>
            <a:r>
              <a:rPr lang="en-US" sz="1400" dirty="0">
                <a:solidFill>
                  <a:schemeClr val="accent1">
                    <a:lumMod val="50000"/>
                  </a:schemeClr>
                </a:solidFill>
              </a:rPr>
              <a:t>1000s.   One the correct frequency is dialed in, the HDG button will flip the active/standby values.</a:t>
            </a:r>
          </a:p>
          <a:p>
            <a:endParaRPr lang="en-US" sz="1400" dirty="0">
              <a:solidFill>
                <a:schemeClr val="accent1">
                  <a:lumMod val="50000"/>
                </a:schemeClr>
              </a:solidFill>
            </a:endParaRPr>
          </a:p>
          <a:p>
            <a:r>
              <a:rPr lang="en-US" sz="1400" dirty="0">
                <a:solidFill>
                  <a:schemeClr val="accent1">
                    <a:lumMod val="50000"/>
                  </a:schemeClr>
                </a:solidFill>
              </a:rPr>
              <a:t>Transponder - Set Toggle 1* (check no other Toggles active) and move the left-hand rotary to its lower position (IAS)</a:t>
            </a:r>
          </a:p>
          <a:p>
            <a:r>
              <a:rPr lang="en-US" sz="1400" dirty="0">
                <a:solidFill>
                  <a:schemeClr val="accent1">
                    <a:lumMod val="50000"/>
                  </a:schemeClr>
                </a:solidFill>
              </a:rPr>
              <a:t>Use the right-hand rotary to adjust the transponder mode the STBY</a:t>
            </a:r>
          </a:p>
          <a:p>
            <a:r>
              <a:rPr lang="en-US" sz="1400" dirty="0">
                <a:solidFill>
                  <a:schemeClr val="accent1">
                    <a:lumMod val="50000"/>
                  </a:schemeClr>
                </a:solidFill>
              </a:rPr>
              <a:t>Move the left-hand rotary up one click (CRS) and set the 1000s digit for the transponder code</a:t>
            </a:r>
          </a:p>
          <a:p>
            <a:r>
              <a:rPr lang="en-US" sz="1400" dirty="0">
                <a:solidFill>
                  <a:schemeClr val="accent1">
                    <a:lumMod val="50000"/>
                  </a:schemeClr>
                </a:solidFill>
              </a:rPr>
              <a:t>Repeat one click up and one digit set until all 4 digits are correct</a:t>
            </a:r>
          </a:p>
          <a:p>
            <a:r>
              <a:rPr lang="en-US" sz="1400" dirty="0">
                <a:solidFill>
                  <a:schemeClr val="accent1">
                    <a:lumMod val="50000"/>
                  </a:schemeClr>
                </a:solidFill>
              </a:rPr>
              <a:t>Move the left-hand rotary back to its lower position (IAS) and set the transponder mode to ON or TST as required</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04672B44-E8BF-FA0C-FA5D-29148EC76E4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885797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07830" y="262714"/>
            <a:ext cx="3156726"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Beechcraft King Air C90B</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791604869"/>
              </p:ext>
            </p:extLst>
          </p:nvPr>
        </p:nvGraphicFramePr>
        <p:xfrm>
          <a:off x="308540" y="782585"/>
          <a:ext cx="11478018" cy="3288717"/>
        </p:xfrm>
        <a:graphic>
          <a:graphicData uri="http://schemas.openxmlformats.org/drawingml/2006/table">
            <a:tbl>
              <a:tblPr firstRow="1" bandRow="1">
                <a:tableStyleId>{5C22544A-7EE6-4342-B048-85BDC9FD1C3A}</a:tableStyleId>
              </a:tblPr>
              <a:tblGrid>
                <a:gridCol w="1098427">
                  <a:extLst>
                    <a:ext uri="{9D8B030D-6E8A-4147-A177-3AD203B41FA5}">
                      <a16:colId xmlns:a16="http://schemas.microsoft.com/office/drawing/2014/main" val="2580403946"/>
                    </a:ext>
                  </a:extLst>
                </a:gridCol>
                <a:gridCol w="695003">
                  <a:extLst>
                    <a:ext uri="{9D8B030D-6E8A-4147-A177-3AD203B41FA5}">
                      <a16:colId xmlns:a16="http://schemas.microsoft.com/office/drawing/2014/main" val="3428034311"/>
                    </a:ext>
                  </a:extLst>
                </a:gridCol>
                <a:gridCol w="70161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813443">
                  <a:extLst>
                    <a:ext uri="{9D8B030D-6E8A-4147-A177-3AD203B41FA5}">
                      <a16:colId xmlns:a16="http://schemas.microsoft.com/office/drawing/2014/main" val="1618478106"/>
                    </a:ext>
                  </a:extLst>
                </a:gridCol>
                <a:gridCol w="593154">
                  <a:extLst>
                    <a:ext uri="{9D8B030D-6E8A-4147-A177-3AD203B41FA5}">
                      <a16:colId xmlns:a16="http://schemas.microsoft.com/office/drawing/2014/main" val="1036739184"/>
                    </a:ext>
                  </a:extLst>
                </a:gridCol>
                <a:gridCol w="586597">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Nose pitch up/down</a:t>
                      </a:r>
                    </a:p>
                  </a:txBody>
                  <a:tcPr anchor="ctr"/>
                </a:tc>
                <a:tc>
                  <a:txBody>
                    <a:bodyPr/>
                    <a:lstStyle/>
                    <a:p>
                      <a:pPr algn="ctr"/>
                      <a:r>
                        <a:rPr lang="en-US" sz="900" dirty="0"/>
                        <a:t>Heading 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 </a:t>
                      </a:r>
                    </a:p>
                    <a:p>
                      <a:pPr algn="ctr"/>
                      <a:r>
                        <a:rPr lang="en-US" sz="900" dirty="0"/>
                        <a:t>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hold</a:t>
                      </a:r>
                    </a:p>
                  </a:txBody>
                  <a:tcPr anchor="ctr"/>
                </a:tc>
                <a:tc>
                  <a:txBody>
                    <a:bodyPr/>
                    <a:lstStyle/>
                    <a:p>
                      <a:pPr algn="ctr"/>
                      <a:r>
                        <a:rPr lang="en-US" sz="900" dirty="0"/>
                        <a:t>Vertical speed</a:t>
                      </a:r>
                    </a:p>
                  </a:txBody>
                  <a:tcPr anchor="ctr"/>
                </a:tc>
                <a:tc>
                  <a:txBody>
                    <a:bodyPr/>
                    <a:lstStyle/>
                    <a:p>
                      <a:pPr algn="ctr"/>
                      <a:r>
                        <a:rPr lang="en-US" sz="900" dirty="0"/>
                        <a:t>Speed hold</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 pilot</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OBS HSI</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 copilot</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HSI Select</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err="1"/>
                        <a:t>xpdr</a:t>
                      </a:r>
                      <a:r>
                        <a:rPr lang="en-US" sz="900" dirty="0"/>
                        <a:t> mode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select</a:t>
                      </a:r>
                    </a:p>
                  </a:txBody>
                  <a:tcPr anchor="ctr">
                    <a:solidFill>
                      <a:srgbClr val="D0D5EA"/>
                    </a:solidFill>
                  </a:tcPr>
                </a:tc>
                <a:tc>
                  <a:txBody>
                    <a:bodyPr/>
                    <a:lstStyle/>
                    <a:p>
                      <a:pPr algn="ctr"/>
                      <a:r>
                        <a:rPr lang="en-US" sz="900" dirty="0" err="1"/>
                        <a:t>xpdr</a:t>
                      </a:r>
                      <a:r>
                        <a:rPr lang="en-US" sz="900" dirty="0"/>
                        <a:t> 100s</a:t>
                      </a:r>
                    </a:p>
                    <a:p>
                      <a:pPr algn="ctr"/>
                      <a:r>
                        <a:rPr lang="en-US" sz="900" dirty="0"/>
                        <a:t>up/down</a:t>
                      </a:r>
                    </a:p>
                  </a:txBody>
                  <a:tcPr anchor="ctr">
                    <a:solidFill>
                      <a:srgbClr val="D0D5EA"/>
                    </a:solidFill>
                  </a:tcPr>
                </a:tc>
                <a:tc>
                  <a:txBody>
                    <a:bodyPr/>
                    <a:lstStyle/>
                    <a:p>
                      <a:pPr algn="ctr"/>
                      <a:r>
                        <a:rPr lang="en-US" sz="900" dirty="0" err="1"/>
                        <a:t>xpdr</a:t>
                      </a:r>
                      <a:r>
                        <a:rPr lang="en-US" sz="900" dirty="0"/>
                        <a:t> 10s</a:t>
                      </a:r>
                    </a:p>
                    <a:p>
                      <a:pPr algn="ctr"/>
                      <a:r>
                        <a:rPr lang="en-US" sz="900" dirty="0"/>
                        <a:t>up/down</a:t>
                      </a:r>
                    </a:p>
                  </a:txBody>
                  <a:tcPr anchor="ctr">
                    <a:solidFill>
                      <a:srgbClr val="D0D5EA"/>
                    </a:solidFill>
                  </a:tcPr>
                </a:tc>
                <a:tc>
                  <a:txBody>
                    <a:bodyPr/>
                    <a:lstStyle/>
                    <a:p>
                      <a:pPr algn="ctr"/>
                      <a:r>
                        <a:rPr lang="en-US" sz="900" dirty="0">
                          <a:solidFill>
                            <a:schemeClr val="tx1"/>
                          </a:solidFill>
                        </a:rPr>
                        <a:t>XPDR</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XPDR</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Transponder</a:t>
                      </a:r>
                    </a:p>
                    <a:p>
                      <a:pPr algn="ctr"/>
                      <a:r>
                        <a:rPr lang="en-US" sz="900" dirty="0"/>
                        <a:t>ident</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CRS sync</a:t>
                      </a:r>
                    </a:p>
                    <a:p>
                      <a:pPr algn="ctr"/>
                      <a:r>
                        <a:rPr lang="en-US" sz="900" dirty="0"/>
                        <a:t>Select</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altSel100</a:t>
                      </a:r>
                    </a:p>
                  </a:txBody>
                  <a:tcPr anchor="ctr">
                    <a:solidFill>
                      <a:srgbClr val="D0D5EA"/>
                    </a:solidFill>
                  </a:tcPr>
                </a:tc>
                <a:tc>
                  <a:txBody>
                    <a:bodyPr/>
                    <a:lstStyle/>
                    <a:p>
                      <a:pPr algn="ctr"/>
                      <a:r>
                        <a:rPr lang="en-US" sz="900" dirty="0"/>
                        <a:t>descend</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CRS </a:t>
                      </a:r>
                    </a:p>
                    <a:p>
                      <a:pPr algn="ctr"/>
                      <a:r>
                        <a:rPr lang="en-US" sz="900" dirty="0"/>
                        <a:t>select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 </a:t>
                      </a:r>
                    </a:p>
                    <a:p>
                      <a:pPr algn="ctr"/>
                      <a:r>
                        <a:rPr lang="en-US" sz="900" dirty="0"/>
                        <a:t>arm</a:t>
                      </a:r>
                    </a:p>
                  </a:txBody>
                  <a:tcPr anchor="ctr"/>
                </a:tc>
                <a:tc>
                  <a:txBody>
                    <a:bodyPr/>
                    <a:lstStyle/>
                    <a:p>
                      <a:pPr algn="ctr"/>
                      <a:r>
                        <a:rPr lang="en-US" sz="900" dirty="0"/>
                        <a:t>climb</a:t>
                      </a:r>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04694" y="1853894"/>
            <a:ext cx="8981864" cy="1485533"/>
            <a:chOff x="2939544" y="2487729"/>
            <a:chExt cx="8981864" cy="1282067"/>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496213"/>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6512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39544" y="2487729"/>
              <a:ext cx="0" cy="1282067"/>
            </a:xfrm>
            <a:prstGeom prst="line">
              <a:avLst/>
            </a:prstGeom>
          </p:spPr>
          <p:style>
            <a:lnRef idx="3">
              <a:schemeClr val="accent2"/>
            </a:lnRef>
            <a:fillRef idx="0">
              <a:schemeClr val="accent2"/>
            </a:fillRef>
            <a:effectRef idx="2">
              <a:schemeClr val="accent2"/>
            </a:effectRef>
            <a:fontRef idx="minor">
              <a:schemeClr val="tx1"/>
            </a:fontRef>
          </p:style>
        </p:cxnSp>
      </p:grpSp>
      <p:cxnSp>
        <p:nvCxnSpPr>
          <p:cNvPr id="19" name="Straight Connector 18">
            <a:extLst>
              <a:ext uri="{FF2B5EF4-FFF2-40B4-BE49-F238E27FC236}">
                <a16:creationId xmlns:a16="http://schemas.microsoft.com/office/drawing/2014/main" id="{509BA85D-0BD3-CA79-A50C-40426C5AC22B}"/>
              </a:ext>
            </a:extLst>
          </p:cNvPr>
          <p:cNvCxnSpPr>
            <a:cxnSpLocks/>
          </p:cNvCxnSpPr>
          <p:nvPr/>
        </p:nvCxnSpPr>
        <p:spPr>
          <a:xfrm flipH="1">
            <a:off x="2096748" y="3708300"/>
            <a:ext cx="5047087" cy="0"/>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21" name="Straight Connector 20">
            <a:extLst>
              <a:ext uri="{FF2B5EF4-FFF2-40B4-BE49-F238E27FC236}">
                <a16:creationId xmlns:a16="http://schemas.microsoft.com/office/drawing/2014/main" id="{955503C2-AD1C-5C3E-DBE5-7E0B6AD5179D}"/>
              </a:ext>
            </a:extLst>
          </p:cNvPr>
          <p:cNvCxnSpPr>
            <a:cxnSpLocks/>
          </p:cNvCxnSpPr>
          <p:nvPr/>
        </p:nvCxnSpPr>
        <p:spPr>
          <a:xfrm>
            <a:off x="2096747" y="3340362"/>
            <a:ext cx="0" cy="370222"/>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23" name="Straight Connector 22">
            <a:extLst>
              <a:ext uri="{FF2B5EF4-FFF2-40B4-BE49-F238E27FC236}">
                <a16:creationId xmlns:a16="http://schemas.microsoft.com/office/drawing/2014/main" id="{1D51D1B2-A95C-F783-2285-95BC160545D8}"/>
              </a:ext>
            </a:extLst>
          </p:cNvPr>
          <p:cNvCxnSpPr>
            <a:cxnSpLocks/>
          </p:cNvCxnSpPr>
          <p:nvPr/>
        </p:nvCxnSpPr>
        <p:spPr>
          <a:xfrm flipH="1">
            <a:off x="2096748" y="3341720"/>
            <a:ext cx="707946" cy="935"/>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36" name="Straight Connector 35">
            <a:extLst>
              <a:ext uri="{FF2B5EF4-FFF2-40B4-BE49-F238E27FC236}">
                <a16:creationId xmlns:a16="http://schemas.microsoft.com/office/drawing/2014/main" id="{E867B816-0D55-E47B-FDAB-50CB69507A5C}"/>
              </a:ext>
            </a:extLst>
          </p:cNvPr>
          <p:cNvCxnSpPr>
            <a:cxnSpLocks/>
          </p:cNvCxnSpPr>
          <p:nvPr/>
        </p:nvCxnSpPr>
        <p:spPr>
          <a:xfrm>
            <a:off x="7143835" y="3343688"/>
            <a:ext cx="0" cy="370222"/>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720129" y="297103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720129" y="219520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4" name="TextBox 43">
            <a:extLst>
              <a:ext uri="{FF2B5EF4-FFF2-40B4-BE49-F238E27FC236}">
                <a16:creationId xmlns:a16="http://schemas.microsoft.com/office/drawing/2014/main" id="{A9BECE29-7304-3929-B808-1E548B233824}"/>
              </a:ext>
            </a:extLst>
          </p:cNvPr>
          <p:cNvSpPr txBox="1"/>
          <p:nvPr/>
        </p:nvSpPr>
        <p:spPr>
          <a:xfrm>
            <a:off x="5719209" y="3380731"/>
            <a:ext cx="246831" cy="369332"/>
          </a:xfrm>
          <a:prstGeom prst="rect">
            <a:avLst/>
          </a:prstGeom>
          <a:noFill/>
        </p:spPr>
        <p:txBody>
          <a:bodyPr wrap="square" rtlCol="0">
            <a:spAutoFit/>
          </a:bodyPr>
          <a:lstStyle/>
          <a:p>
            <a:r>
              <a:rPr lang="en-US" dirty="0">
                <a:solidFill>
                  <a:srgbClr val="7030A0"/>
                </a:solidFill>
              </a:rPr>
              <a:t>*</a:t>
            </a:r>
          </a:p>
        </p:txBody>
      </p:sp>
      <p:sp>
        <p:nvSpPr>
          <p:cNvPr id="7" name="TextBox 6">
            <a:extLst>
              <a:ext uri="{FF2B5EF4-FFF2-40B4-BE49-F238E27FC236}">
                <a16:creationId xmlns:a16="http://schemas.microsoft.com/office/drawing/2014/main" id="{7E9FD129-D16A-C2F9-633B-5DFA8104AC77}"/>
              </a:ext>
            </a:extLst>
          </p:cNvPr>
          <p:cNvSpPr txBox="1"/>
          <p:nvPr/>
        </p:nvSpPr>
        <p:spPr>
          <a:xfrm>
            <a:off x="5720128" y="258655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9" name="TextBox 8">
            <a:extLst>
              <a:ext uri="{FF2B5EF4-FFF2-40B4-BE49-F238E27FC236}">
                <a16:creationId xmlns:a16="http://schemas.microsoft.com/office/drawing/2014/main" id="{8A27E14B-E832-6DEA-B9CD-E607F32C0A68}"/>
              </a:ext>
            </a:extLst>
          </p:cNvPr>
          <p:cNvSpPr txBox="1"/>
          <p:nvPr/>
        </p:nvSpPr>
        <p:spPr>
          <a:xfrm>
            <a:off x="1799816" y="4263110"/>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3" name="TextBox 12">
            <a:extLst>
              <a:ext uri="{FF2B5EF4-FFF2-40B4-BE49-F238E27FC236}">
                <a16:creationId xmlns:a16="http://schemas.microsoft.com/office/drawing/2014/main" id="{56BA6968-4F3E-82D3-75F2-07F72A955F44}"/>
              </a:ext>
            </a:extLst>
          </p:cNvPr>
          <p:cNvSpPr txBox="1"/>
          <p:nvPr/>
        </p:nvSpPr>
        <p:spPr>
          <a:xfrm>
            <a:off x="6303564" y="426311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airplane with black background&#10;&#10;Description automatically generated">
            <a:extLst>
              <a:ext uri="{FF2B5EF4-FFF2-40B4-BE49-F238E27FC236}">
                <a16:creationId xmlns:a16="http://schemas.microsoft.com/office/drawing/2014/main" id="{F9BC597A-3215-20E5-2A1C-55CB55178A1D}"/>
              </a:ext>
            </a:extLst>
          </p:cNvPr>
          <p:cNvPicPr>
            <a:picLocks noChangeAspect="1"/>
          </p:cNvPicPr>
          <p:nvPr/>
        </p:nvPicPr>
        <p:blipFill>
          <a:blip r:embed="rId5"/>
          <a:stretch>
            <a:fillRect/>
          </a:stretch>
        </p:blipFill>
        <p:spPr>
          <a:xfrm>
            <a:off x="-165366" y="4340695"/>
            <a:ext cx="4524227" cy="2544878"/>
          </a:xfrm>
          <a:prstGeom prst="rect">
            <a:avLst/>
          </a:prstGeom>
        </p:spPr>
      </p:pic>
      <p:sp>
        <p:nvSpPr>
          <p:cNvPr id="3" name="TextBox 2">
            <a:extLst>
              <a:ext uri="{FF2B5EF4-FFF2-40B4-BE49-F238E27FC236}">
                <a16:creationId xmlns:a16="http://schemas.microsoft.com/office/drawing/2014/main" id="{0056F6AF-CEE4-3729-C565-762D79605734}"/>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DC88BFDE-DFF2-D8A8-AFE1-98A833FBC91F}"/>
              </a:ext>
            </a:extLst>
          </p:cNvPr>
          <p:cNvSpPr>
            <a:spLocks noGrp="1"/>
          </p:cNvSpPr>
          <p:nvPr>
            <p:ph type="title"/>
          </p:nvPr>
        </p:nvSpPr>
        <p:spPr>
          <a:xfrm>
            <a:off x="0" y="-898764"/>
            <a:ext cx="3283042" cy="534408"/>
          </a:xfrm>
        </p:spPr>
        <p:txBody>
          <a:bodyPr>
            <a:normAutofit/>
          </a:bodyPr>
          <a:lstStyle/>
          <a:p>
            <a:pPr algn="ctr"/>
            <a:r>
              <a:rPr lang="en-US" sz="1600" dirty="0"/>
              <a:t>Laminar Beechcraft King Air C90B</a:t>
            </a:r>
          </a:p>
        </p:txBody>
      </p:sp>
      <p:sp>
        <p:nvSpPr>
          <p:cNvPr id="14" name="TextBox 13">
            <a:extLst>
              <a:ext uri="{FF2B5EF4-FFF2-40B4-BE49-F238E27FC236}">
                <a16:creationId xmlns:a16="http://schemas.microsoft.com/office/drawing/2014/main" id="{CA0F0C5F-ABB4-CF3C-D100-200793A7927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940938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Beechcraft King Air C90B</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 (i.e., select/cursor)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Transponder - Set Toggle 2* (check no other Toggles active) and move the left-hand rotary to its bottom </a:t>
            </a:r>
          </a:p>
          <a:p>
            <a:r>
              <a:rPr lang="en-US" sz="1600" dirty="0">
                <a:solidFill>
                  <a:schemeClr val="accent1">
                    <a:lumMod val="50000"/>
                  </a:schemeClr>
                </a:solidFill>
              </a:rPr>
              <a:t>position (IAS).  Set the first 2 digits of the transponder code.  Move the left-hand rotary up one position (CRS).  </a:t>
            </a:r>
          </a:p>
          <a:p>
            <a:r>
              <a:rPr lang="en-US" sz="1600" dirty="0">
                <a:solidFill>
                  <a:schemeClr val="accent1">
                    <a:lumMod val="50000"/>
                  </a:schemeClr>
                </a:solidFill>
              </a:rPr>
              <a:t>Set the next 2 digits of the transponder code.  Move the left-hand rotary up on position (HDG).  Set the </a:t>
            </a:r>
          </a:p>
          <a:p>
            <a:r>
              <a:rPr lang="en-US" sz="1600" dirty="0">
                <a:solidFill>
                  <a:schemeClr val="accent1">
                    <a:lumMod val="50000"/>
                  </a:schemeClr>
                </a:solidFill>
              </a:rPr>
              <a:t>transponder mode.   The HDG button presses the Transponder Ident button.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EA0586CC-A084-8FAF-032E-D801E1708ED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278476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Boeing 737</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501517980"/>
              </p:ext>
            </p:extLst>
          </p:nvPr>
        </p:nvGraphicFramePr>
        <p:xfrm>
          <a:off x="799343" y="1028146"/>
          <a:ext cx="10498826" cy="3214220"/>
        </p:xfrm>
        <a:graphic>
          <a:graphicData uri="http://schemas.openxmlformats.org/drawingml/2006/table">
            <a:tbl>
              <a:tblPr firstRow="1" bandRow="1">
                <a:tableStyleId>{5C22544A-7EE6-4342-B048-85BDC9FD1C3A}</a:tableStyleId>
              </a:tblPr>
              <a:tblGrid>
                <a:gridCol w="1211126">
                  <a:extLst>
                    <a:ext uri="{9D8B030D-6E8A-4147-A177-3AD203B41FA5}">
                      <a16:colId xmlns:a16="http://schemas.microsoft.com/office/drawing/2014/main" val="2580403946"/>
                    </a:ext>
                  </a:extLst>
                </a:gridCol>
                <a:gridCol w="902289">
                  <a:extLst>
                    <a:ext uri="{9D8B030D-6E8A-4147-A177-3AD203B41FA5}">
                      <a16:colId xmlns:a16="http://schemas.microsoft.com/office/drawing/2014/main" val="3428034311"/>
                    </a:ext>
                  </a:extLst>
                </a:gridCol>
                <a:gridCol w="732731">
                  <a:extLst>
                    <a:ext uri="{9D8B030D-6E8A-4147-A177-3AD203B41FA5}">
                      <a16:colId xmlns:a16="http://schemas.microsoft.com/office/drawing/2014/main" val="283475510"/>
                    </a:ext>
                  </a:extLst>
                </a:gridCol>
                <a:gridCol w="922969">
                  <a:extLst>
                    <a:ext uri="{9D8B030D-6E8A-4147-A177-3AD203B41FA5}">
                      <a16:colId xmlns:a16="http://schemas.microsoft.com/office/drawing/2014/main" val="593627808"/>
                    </a:ext>
                  </a:extLst>
                </a:gridCol>
                <a:gridCol w="727391">
                  <a:extLst>
                    <a:ext uri="{9D8B030D-6E8A-4147-A177-3AD203B41FA5}">
                      <a16:colId xmlns:a16="http://schemas.microsoft.com/office/drawing/2014/main" val="1722347321"/>
                    </a:ext>
                  </a:extLst>
                </a:gridCol>
                <a:gridCol w="650823">
                  <a:extLst>
                    <a:ext uri="{9D8B030D-6E8A-4147-A177-3AD203B41FA5}">
                      <a16:colId xmlns:a16="http://schemas.microsoft.com/office/drawing/2014/main" val="817468747"/>
                    </a:ext>
                  </a:extLst>
                </a:gridCol>
                <a:gridCol w="650823">
                  <a:extLst>
                    <a:ext uri="{9D8B030D-6E8A-4147-A177-3AD203B41FA5}">
                      <a16:colId xmlns:a16="http://schemas.microsoft.com/office/drawing/2014/main" val="3711225706"/>
                    </a:ext>
                  </a:extLst>
                </a:gridCol>
                <a:gridCol w="617445">
                  <a:extLst>
                    <a:ext uri="{9D8B030D-6E8A-4147-A177-3AD203B41FA5}">
                      <a16:colId xmlns:a16="http://schemas.microsoft.com/office/drawing/2014/main" val="2443076076"/>
                    </a:ext>
                  </a:extLst>
                </a:gridCol>
                <a:gridCol w="640449">
                  <a:extLst>
                    <a:ext uri="{9D8B030D-6E8A-4147-A177-3AD203B41FA5}">
                      <a16:colId xmlns:a16="http://schemas.microsoft.com/office/drawing/2014/main" val="548129053"/>
                    </a:ext>
                  </a:extLst>
                </a:gridCol>
                <a:gridCol w="720628">
                  <a:extLst>
                    <a:ext uri="{9D8B030D-6E8A-4147-A177-3AD203B41FA5}">
                      <a16:colId xmlns:a16="http://schemas.microsoft.com/office/drawing/2014/main" val="1912339010"/>
                    </a:ext>
                  </a:extLst>
                </a:gridCol>
                <a:gridCol w="680538">
                  <a:extLst>
                    <a:ext uri="{9D8B030D-6E8A-4147-A177-3AD203B41FA5}">
                      <a16:colId xmlns:a16="http://schemas.microsoft.com/office/drawing/2014/main" val="1618478106"/>
                    </a:ext>
                  </a:extLst>
                </a:gridCol>
                <a:gridCol w="680538">
                  <a:extLst>
                    <a:ext uri="{9D8B030D-6E8A-4147-A177-3AD203B41FA5}">
                      <a16:colId xmlns:a16="http://schemas.microsoft.com/office/drawing/2014/main" val="1036739184"/>
                    </a:ext>
                  </a:extLst>
                </a:gridCol>
                <a:gridCol w="680538">
                  <a:extLst>
                    <a:ext uri="{9D8B030D-6E8A-4147-A177-3AD203B41FA5}">
                      <a16:colId xmlns:a16="http://schemas.microsoft.com/office/drawing/2014/main" val="1791946002"/>
                    </a:ext>
                  </a:extLst>
                </a:gridCol>
                <a:gridCol w="6805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HDG</a:t>
                      </a:r>
                    </a:p>
                  </a:txBody>
                  <a:tcPr anchor="ctr"/>
                </a:tc>
                <a:tc>
                  <a:txBody>
                    <a:bodyPr/>
                    <a:lstStyle/>
                    <a:p>
                      <a:pPr algn="ctr"/>
                      <a:r>
                        <a:rPr lang="en-US" sz="1000" dirty="0"/>
                        <a:t>Rotary CRS</a:t>
                      </a:r>
                    </a:p>
                  </a:txBody>
                  <a:tcPr anchor="ctr"/>
                </a:tc>
                <a:tc>
                  <a:txBody>
                    <a:bodyPr/>
                    <a:lstStyle/>
                    <a:p>
                      <a:pPr algn="ctr"/>
                      <a:r>
                        <a:rPr lang="en-US" sz="1000" dirty="0"/>
                        <a:t>Rotary IAS</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245306">
                <a:tc>
                  <a:txBody>
                    <a:bodyPr/>
                    <a:lstStyle/>
                    <a:p>
                      <a:pPr algn="ctr"/>
                      <a:r>
                        <a:rPr lang="en-US" sz="900" dirty="0"/>
                        <a:t>Altitude</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a:t>
                      </a:r>
                    </a:p>
                    <a:p>
                      <a:pPr algn="ctr"/>
                      <a:r>
                        <a:rPr lang="en-US" sz="900" dirty="0"/>
                        <a:t>up/down</a:t>
                      </a:r>
                    </a:p>
                  </a:txBody>
                  <a:tcPr anchor="ctr"/>
                </a:tc>
                <a:tc>
                  <a:txBody>
                    <a:bodyPr/>
                    <a:lstStyle/>
                    <a:p>
                      <a:pPr algn="ctr"/>
                      <a:r>
                        <a:rPr lang="en-US" sz="900" dirty="0"/>
                        <a:t>Pilot COURSE</a:t>
                      </a:r>
                    </a:p>
                    <a:p>
                      <a:pPr algn="ctr"/>
                      <a:r>
                        <a:rPr lang="en-US" sz="900" dirty="0"/>
                        <a:t>up/down</a:t>
                      </a:r>
                    </a:p>
                  </a:txBody>
                  <a:tcPr anchor="ctr"/>
                </a:tc>
                <a:tc>
                  <a:txBody>
                    <a:bodyPr/>
                    <a:lstStyle/>
                    <a:p>
                      <a:pPr algn="ctr"/>
                      <a:r>
                        <a:rPr lang="en-US" sz="900" dirty="0"/>
                        <a:t>Airspeed</a:t>
                      </a:r>
                    </a:p>
                    <a:p>
                      <a:pPr algn="ctr"/>
                      <a:r>
                        <a:rPr lang="en-US" sz="900" dirty="0"/>
                        <a:t>up/down</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Heading select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LNAV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 HOLD</a:t>
                      </a:r>
                    </a:p>
                  </a:txBody>
                  <a:tcPr anchor="ctr"/>
                </a:tc>
                <a:tc>
                  <a:txBody>
                    <a:bodyPr/>
                    <a:lstStyle/>
                    <a:p>
                      <a:pPr algn="ctr"/>
                      <a:r>
                        <a:rPr lang="en-US" sz="900" dirty="0"/>
                        <a:t>VS</a:t>
                      </a:r>
                    </a:p>
                  </a:txBody>
                  <a:tcPr anchor="ctr"/>
                </a:tc>
                <a:tc>
                  <a:txBody>
                    <a:bodyPr/>
                    <a:lstStyle/>
                    <a:p>
                      <a:pPr algn="ctr"/>
                      <a:r>
                        <a:rPr lang="en-US" sz="900" dirty="0"/>
                        <a:t>Speed</a:t>
                      </a:r>
                    </a:p>
                  </a:txBody>
                  <a:tcPr anchor="ctr"/>
                </a:tc>
                <a:tc>
                  <a:txBody>
                    <a:bodyPr/>
                    <a:lstStyle/>
                    <a:p>
                      <a:pPr algn="ctr"/>
                      <a:r>
                        <a:rPr lang="en-US" sz="900" dirty="0"/>
                        <a:t>CMD A</a:t>
                      </a:r>
                    </a:p>
                  </a:txBody>
                  <a:tcPr anchor="ctr"/>
                </a:tc>
                <a:extLst>
                  <a:ext uri="{0D108BD9-81ED-4DB2-BD59-A6C34878D82A}">
                    <a16:rowId xmlns:a16="http://schemas.microsoft.com/office/drawing/2014/main" val="3235851844"/>
                  </a:ext>
                </a:extLst>
              </a:tr>
              <a:tr h="215916">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25110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MAP zoom</a:t>
                      </a:r>
                    </a:p>
                    <a:p>
                      <a:pPr algn="ctr"/>
                      <a:r>
                        <a:rPr lang="en-US" sz="900" dirty="0"/>
                        <a:t>in/out</a:t>
                      </a:r>
                    </a:p>
                  </a:txBody>
                  <a:tcPr anchor="ctr"/>
                </a:tc>
                <a:tc>
                  <a:txBody>
                    <a:bodyPr/>
                    <a:lstStyle/>
                    <a:p>
                      <a:pPr algn="ctr"/>
                      <a:r>
                        <a:rPr lang="en-US" sz="900" dirty="0"/>
                        <a:t>Copilot COURSE</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52441">
                <a:tc>
                  <a:txBody>
                    <a:bodyPr/>
                    <a:lstStyle/>
                    <a:p>
                      <a:pPr algn="ctr"/>
                      <a:r>
                        <a:rPr lang="en-US" sz="900" dirty="0"/>
                        <a:t>Copilot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Bank angle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Captain  decision height up/down</a:t>
                      </a:r>
                    </a:p>
                  </a:txBody>
                  <a:tcPr anchor="ctr"/>
                </a:tc>
                <a:tc>
                  <a:txBody>
                    <a:bodyPr/>
                    <a:lstStyle/>
                    <a:p>
                      <a:pPr algn="ctr"/>
                      <a:endParaRPr lang="en-US" sz="900" dirty="0"/>
                    </a:p>
                  </a:txBody>
                  <a:tcPr anchor="ctr"/>
                </a:tc>
                <a:tc>
                  <a:txBody>
                    <a:bodyPr/>
                    <a:lstStyle/>
                    <a:p>
                      <a:pPr algn="ctr"/>
                      <a:r>
                        <a:rPr lang="en-US" sz="900" dirty="0"/>
                        <a:t>EFI mode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4</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Copilot</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2100188572"/>
                  </a:ext>
                </a:extLst>
              </a:tr>
              <a:tr h="337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decision height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Copilot</a:t>
                      </a:r>
                    </a:p>
                    <a:p>
                      <a:pPr algn="ctr"/>
                      <a:r>
                        <a:rPr lang="en-US" sz="900" dirty="0"/>
                        <a:t>EFIS STD</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B</a:t>
                      </a:r>
                    </a:p>
                  </a:txBody>
                  <a:tcPr anchor="ctr"/>
                </a:tc>
                <a:extLst>
                  <a:ext uri="{0D108BD9-81ED-4DB2-BD59-A6C34878D82A}">
                    <a16:rowId xmlns:a16="http://schemas.microsoft.com/office/drawing/2014/main" val="3726178499"/>
                  </a:ext>
                </a:extLst>
              </a:tr>
              <a:tr h="373502">
                <a:tc>
                  <a:txBody>
                    <a:bodyPr/>
                    <a:lstStyle/>
                    <a:p>
                      <a:pPr algn="ctr"/>
                      <a:r>
                        <a:rPr lang="en-US" sz="900" dirty="0"/>
                        <a:t>Captain</a:t>
                      </a:r>
                    </a:p>
                    <a:p>
                      <a:pPr algn="ctr"/>
                      <a:r>
                        <a:rPr lang="en-US" sz="900" dirty="0"/>
                        <a:t>HPA / IN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2</a:t>
                      </a:r>
                    </a:p>
                  </a:txBody>
                  <a:tcPr anchor="ctr">
                    <a:solidFill>
                      <a:srgbClr val="C00000"/>
                    </a:solidFill>
                  </a:tcPr>
                </a:tc>
                <a:tc>
                  <a:txBody>
                    <a:bodyPr/>
                    <a:lstStyle/>
                    <a:p>
                      <a:pPr algn="ctr"/>
                      <a:r>
                        <a:rPr lang="en-US" sz="900" dirty="0"/>
                        <a:t>Captain EFIS TFC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A</a:t>
                      </a:r>
                    </a:p>
                  </a:txBody>
                  <a:tcPr anchor="ctr"/>
                </a:tc>
                <a:extLst>
                  <a:ext uri="{0D108BD9-81ED-4DB2-BD59-A6C34878D82A}">
                    <a16:rowId xmlns:a16="http://schemas.microsoft.com/office/drawing/2014/main" val="1237753326"/>
                  </a:ext>
                </a:extLst>
              </a:tr>
              <a:tr h="285025">
                <a:tc>
                  <a:txBody>
                    <a:bodyPr/>
                    <a:lstStyle/>
                    <a:p>
                      <a:pPr algn="ctr"/>
                      <a:r>
                        <a:rPr lang="en-US" sz="900" dirty="0"/>
                        <a:t>Copilot</a:t>
                      </a:r>
                    </a:p>
                    <a:p>
                      <a:pPr algn="ctr"/>
                      <a:r>
                        <a:rPr lang="en-US" sz="900" dirty="0"/>
                        <a:t>HPA / IN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solidFill>
                      <a:srgbClr val="C00000"/>
                    </a:solidFill>
                  </a:tcPr>
                </a:tc>
                <a:tc>
                  <a:txBody>
                    <a:bodyPr/>
                    <a:lstStyle/>
                    <a:p>
                      <a:pPr algn="ctr"/>
                      <a:r>
                        <a:rPr lang="en-US" sz="900" dirty="0"/>
                        <a:t>Captain EFIS CTR</a:t>
                      </a:r>
                    </a:p>
                  </a:txBody>
                  <a:tcPr anchor="ctr"/>
                </a:tc>
                <a:tc>
                  <a:txBody>
                    <a:bodyPr/>
                    <a:lstStyle/>
                    <a:p>
                      <a:pPr algn="ctr"/>
                      <a:r>
                        <a:rPr lang="en-US" sz="900" dirty="0"/>
                        <a:t>VNAV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VOR/LOC</a:t>
                      </a:r>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STD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Level change </a:t>
                      </a:r>
                    </a:p>
                  </a:txBody>
                  <a:tcPr anchor="ctr"/>
                </a:tc>
                <a:tc>
                  <a:txBody>
                    <a:bodyPr/>
                    <a:lstStyle/>
                    <a:p>
                      <a:pPr algn="ctr"/>
                      <a:endParaRPr lang="en-US" sz="900" dirty="0"/>
                    </a:p>
                  </a:txBody>
                  <a:tcPr anchor="ctr"/>
                </a:tc>
                <a:tc>
                  <a:txBody>
                    <a:bodyPr/>
                    <a:lstStyle/>
                    <a:p>
                      <a:pPr algn="ctr"/>
                      <a:r>
                        <a:rPr lang="en-US" sz="900" dirty="0"/>
                        <a:t>CMD B</a:t>
                      </a:r>
                    </a:p>
                  </a:txBody>
                  <a:tcPr anchor="ctr"/>
                </a:tc>
                <a:extLst>
                  <a:ext uri="{0D108BD9-81ED-4DB2-BD59-A6C34878D82A}">
                    <a16:rowId xmlns:a16="http://schemas.microsoft.com/office/drawing/2014/main" val="1534079377"/>
                  </a:ext>
                </a:extLst>
              </a:tr>
            </a:tbl>
          </a:graphicData>
        </a:graphic>
      </p:graphicFrame>
      <p:sp>
        <p:nvSpPr>
          <p:cNvPr id="3" name="TextBox 2">
            <a:extLst>
              <a:ext uri="{FF2B5EF4-FFF2-40B4-BE49-F238E27FC236}">
                <a16:creationId xmlns:a16="http://schemas.microsoft.com/office/drawing/2014/main" id="{3FC10F20-453D-35EA-34E5-7D295048F9E8}"/>
              </a:ext>
            </a:extLst>
          </p:cNvPr>
          <p:cNvSpPr txBox="1"/>
          <p:nvPr/>
        </p:nvSpPr>
        <p:spPr>
          <a:xfrm>
            <a:off x="1710059" y="4349852"/>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7" name="TextBox 6">
            <a:extLst>
              <a:ext uri="{FF2B5EF4-FFF2-40B4-BE49-F238E27FC236}">
                <a16:creationId xmlns:a16="http://schemas.microsoft.com/office/drawing/2014/main" id="{2291D896-49BC-3A69-3F81-9FF52E094E0D}"/>
              </a:ext>
            </a:extLst>
          </p:cNvPr>
          <p:cNvSpPr txBox="1"/>
          <p:nvPr/>
        </p:nvSpPr>
        <p:spPr>
          <a:xfrm>
            <a:off x="6213807" y="4349852"/>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1" name="Picture 10" descr="A white airplane with red and blue stripes&#10;&#10;Description automatically generated">
            <a:extLst>
              <a:ext uri="{FF2B5EF4-FFF2-40B4-BE49-F238E27FC236}">
                <a16:creationId xmlns:a16="http://schemas.microsoft.com/office/drawing/2014/main" id="{2A875A5B-1E3D-BC54-59C4-20F755A560C7}"/>
              </a:ext>
            </a:extLst>
          </p:cNvPr>
          <p:cNvPicPr>
            <a:picLocks noChangeAspect="1"/>
          </p:cNvPicPr>
          <p:nvPr/>
        </p:nvPicPr>
        <p:blipFill>
          <a:blip r:embed="rId5"/>
          <a:stretch>
            <a:fillRect/>
          </a:stretch>
        </p:blipFill>
        <p:spPr>
          <a:xfrm>
            <a:off x="12463" y="4478321"/>
            <a:ext cx="3954999" cy="2224687"/>
          </a:xfrm>
          <a:prstGeom prst="rect">
            <a:avLst/>
          </a:prstGeom>
        </p:spPr>
      </p:pic>
      <p:sp>
        <p:nvSpPr>
          <p:cNvPr id="9" name="TextBox 8">
            <a:extLst>
              <a:ext uri="{FF2B5EF4-FFF2-40B4-BE49-F238E27FC236}">
                <a16:creationId xmlns:a16="http://schemas.microsoft.com/office/drawing/2014/main" id="{D2CC86E2-C4D5-F59B-96A1-7FFD2939046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3" name="Title 12">
            <a:extLst>
              <a:ext uri="{FF2B5EF4-FFF2-40B4-BE49-F238E27FC236}">
                <a16:creationId xmlns:a16="http://schemas.microsoft.com/office/drawing/2014/main" id="{0EF42A0D-EB75-3A0B-F4F3-8EABD4F80C42}"/>
              </a:ext>
            </a:extLst>
          </p:cNvPr>
          <p:cNvSpPr>
            <a:spLocks noGrp="1"/>
          </p:cNvSpPr>
          <p:nvPr>
            <p:ph type="title"/>
          </p:nvPr>
        </p:nvSpPr>
        <p:spPr>
          <a:xfrm>
            <a:off x="-243691" y="-657315"/>
            <a:ext cx="2233653" cy="421360"/>
          </a:xfrm>
        </p:spPr>
        <p:txBody>
          <a:bodyPr>
            <a:normAutofit/>
          </a:bodyPr>
          <a:lstStyle/>
          <a:p>
            <a:pPr algn="ctr"/>
            <a:r>
              <a:rPr lang="en-US" sz="1600" dirty="0"/>
              <a:t>Laminar Boeing 737</a:t>
            </a:r>
          </a:p>
        </p:txBody>
      </p:sp>
      <p:sp>
        <p:nvSpPr>
          <p:cNvPr id="12" name="TextBox 11">
            <a:extLst>
              <a:ext uri="{FF2B5EF4-FFF2-40B4-BE49-F238E27FC236}">
                <a16:creationId xmlns:a16="http://schemas.microsoft.com/office/drawing/2014/main" id="{4AA82FCC-F32F-1E38-27F0-E58C5EC6882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920990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Boeing 737</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832092"/>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captain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copilot PFD QNH (no need to deactivate Toggle 6)</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captain decision height (no need to deactivate Toggle 5)</a:t>
            </a:r>
          </a:p>
          <a:p>
            <a:pPr marL="285750" indent="-285750">
              <a:buFont typeface="Arial" panose="020B0604020202020204" pitchFamily="34" charset="0"/>
              <a:buChar char="•"/>
            </a:pPr>
            <a:r>
              <a:rPr lang="en-US" sz="1100" dirty="0">
                <a:solidFill>
                  <a:schemeClr val="accent1">
                    <a:lumMod val="50000"/>
                  </a:schemeClr>
                </a:solidFill>
              </a:rPr>
              <a:t>Activating Toggle 3 will enable setting the copilot decision height (no need to deactivate Toggle 4, see note*)</a:t>
            </a:r>
          </a:p>
          <a:p>
            <a:pPr marL="285750" indent="-285750">
              <a:buFont typeface="Arial" panose="020B0604020202020204" pitchFamily="34" charset="0"/>
              <a:buChar char="•"/>
            </a:pPr>
            <a:r>
              <a:rPr lang="en-US" sz="1100" dirty="0">
                <a:solidFill>
                  <a:schemeClr val="accent1">
                    <a:lumMod val="50000"/>
                  </a:schemeClr>
                </a:solidFill>
              </a:rPr>
              <a:t>Activating Toggle 2 will enable setting the captain </a:t>
            </a:r>
            <a:r>
              <a:rPr lang="en-US" sz="1100" dirty="0" err="1">
                <a:solidFill>
                  <a:schemeClr val="accent1">
                    <a:lumMod val="50000"/>
                  </a:schemeClr>
                </a:solidFill>
              </a:rPr>
              <a:t>Baro</a:t>
            </a:r>
            <a:r>
              <a:rPr lang="en-US" sz="1100" dirty="0">
                <a:solidFill>
                  <a:schemeClr val="accent1">
                    <a:lumMod val="50000"/>
                  </a:schemeClr>
                </a:solidFill>
              </a:rPr>
              <a:t> units (no need to deactivate Toggle 3,  see note*)</a:t>
            </a:r>
          </a:p>
          <a:p>
            <a:pPr marL="285750" indent="-285750">
              <a:buFont typeface="Arial" panose="020B0604020202020204" pitchFamily="34" charset="0"/>
              <a:buChar char="•"/>
            </a:pPr>
            <a:r>
              <a:rPr lang="en-US" sz="1100" dirty="0">
                <a:solidFill>
                  <a:schemeClr val="accent1">
                    <a:lumMod val="50000"/>
                  </a:schemeClr>
                </a:solidFill>
              </a:rPr>
              <a:t>Activating Toggle 1 will enable setting the copilot </a:t>
            </a:r>
            <a:r>
              <a:rPr lang="en-US" sz="1100" dirty="0" err="1">
                <a:solidFill>
                  <a:schemeClr val="accent1">
                    <a:lumMod val="50000"/>
                  </a:schemeClr>
                </a:solidFill>
              </a:rPr>
              <a:t>Baro</a:t>
            </a:r>
            <a:r>
              <a:rPr lang="en-US" sz="1100" dirty="0">
                <a:solidFill>
                  <a:schemeClr val="accent1">
                    <a:lumMod val="50000"/>
                  </a:schemeClr>
                </a:solidFill>
              </a:rPr>
              <a:t> units (no need to deactivate Toggle 2,  see note*)</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Captain’s EFIS CTR button</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Captain’s EFIS TFC button(note, no need to deactivate Toggle 1 but this will change other buttons)</a:t>
            </a:r>
          </a:p>
          <a:p>
            <a:pPr marL="171450" indent="-171450">
              <a:buFont typeface="Arial" panose="020B0604020202020204" pitchFamily="34" charset="0"/>
              <a:buChar char="•"/>
            </a:pPr>
            <a:r>
              <a:rPr lang="en-US" sz="1100" dirty="0">
                <a:solidFill>
                  <a:schemeClr val="accent1">
                    <a:lumMod val="50000"/>
                  </a:schemeClr>
                </a:solidFill>
              </a:rPr>
              <a:t>Activating Toggle 3 maps the HDG button on the Bravo to the OBS Direct function on the PFD (no need to deactivate Toggle 2, but this will change other buttons).</a:t>
            </a:r>
          </a:p>
          <a:p>
            <a:endParaRPr lang="en-US" sz="1100" dirty="0">
              <a:solidFill>
                <a:schemeClr val="accent1">
                  <a:lumMod val="50000"/>
                </a:schemeClr>
              </a:solidFill>
            </a:endParaRPr>
          </a:p>
          <a:p>
            <a:r>
              <a:rPr lang="en-US" sz="1100" dirty="0">
                <a:solidFill>
                  <a:schemeClr val="accent1">
                    <a:lumMod val="50000"/>
                  </a:schemeClr>
                </a:solidFill>
              </a:rPr>
              <a:t>* Note, for this aircraft the Buttons use Toggles 1-4 and the </a:t>
            </a:r>
            <a:r>
              <a:rPr lang="en-US" sz="1100" dirty="0" err="1">
                <a:solidFill>
                  <a:schemeClr val="accent1">
                    <a:lumMod val="50000"/>
                  </a:schemeClr>
                </a:solidFill>
              </a:rPr>
              <a:t>Rotarys</a:t>
            </a:r>
            <a:r>
              <a:rPr lang="en-US" sz="1100" dirty="0">
                <a:solidFill>
                  <a:schemeClr val="accent1">
                    <a:lumMod val="50000"/>
                  </a:schemeClr>
                </a:solidFill>
              </a:rPr>
              <a:t> use Toggles 1-7, so care must be taken when using Toggles 1-4.  These toggles affect multiple</a:t>
            </a:r>
          </a:p>
          <a:p>
            <a:r>
              <a:rPr lang="en-US" sz="1100" dirty="0">
                <a:solidFill>
                  <a:schemeClr val="accent1">
                    <a:lumMod val="50000"/>
                  </a:schemeClr>
                </a:solidFill>
              </a:rPr>
              <a:t>functions and could lead to unintended results if you set a toggle with one particular control in mind, then adjust another control without realising it has also been </a:t>
            </a:r>
          </a:p>
          <a:p>
            <a:r>
              <a:rPr lang="en-US" sz="1100" dirty="0">
                <a:solidFill>
                  <a:schemeClr val="accent1">
                    <a:lumMod val="50000"/>
                  </a:schemeClr>
                </a:solidFill>
              </a:rPr>
              <a:t>re-mapped.</a:t>
            </a:r>
          </a:p>
          <a:p>
            <a:endParaRPr lang="en-US" sz="1100" dirty="0">
              <a:solidFill>
                <a:schemeClr val="accent1">
                  <a:lumMod val="50000"/>
                </a:schemeClr>
              </a:solidFill>
            </a:endParaRPr>
          </a:p>
        </p:txBody>
      </p:sp>
      <p:pic>
        <p:nvPicPr>
          <p:cNvPr id="7" name="Picture 6" descr="A white airplane with red and blue stripes&#10;&#10;Description automatically generated">
            <a:extLst>
              <a:ext uri="{FF2B5EF4-FFF2-40B4-BE49-F238E27FC236}">
                <a16:creationId xmlns:a16="http://schemas.microsoft.com/office/drawing/2014/main" id="{12D04ACF-96E8-0B0B-A9A3-5DBD99B357E5}"/>
              </a:ext>
            </a:extLst>
          </p:cNvPr>
          <p:cNvPicPr>
            <a:picLocks noChangeAspect="1"/>
          </p:cNvPicPr>
          <p:nvPr/>
        </p:nvPicPr>
        <p:blipFill>
          <a:blip r:embed="rId5"/>
          <a:stretch>
            <a:fillRect/>
          </a:stretch>
        </p:blipFill>
        <p:spPr>
          <a:xfrm>
            <a:off x="108457" y="5203139"/>
            <a:ext cx="2574667" cy="1448250"/>
          </a:xfrm>
          <a:prstGeom prst="rect">
            <a:avLst/>
          </a:prstGeom>
        </p:spPr>
      </p:pic>
      <p:sp>
        <p:nvSpPr>
          <p:cNvPr id="8" name="TextBox 7">
            <a:extLst>
              <a:ext uri="{FF2B5EF4-FFF2-40B4-BE49-F238E27FC236}">
                <a16:creationId xmlns:a16="http://schemas.microsoft.com/office/drawing/2014/main" id="{81E0A067-E2B1-6495-97C7-D3B3A68678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35C77E23-A6D7-00EF-1568-2CB11F2B203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7745624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Cessna Skyhawk</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691762372"/>
              </p:ext>
            </p:extLst>
          </p:nvPr>
        </p:nvGraphicFramePr>
        <p:xfrm>
          <a:off x="323118" y="912122"/>
          <a:ext cx="11545764" cy="3288717"/>
        </p:xfrm>
        <a:graphic>
          <a:graphicData uri="http://schemas.openxmlformats.org/drawingml/2006/table">
            <a:tbl>
              <a:tblPr firstRow="1" bandRow="1">
                <a:tableStyleId>{5C22544A-7EE6-4342-B048-85BDC9FD1C3A}</a:tableStyleId>
              </a:tblPr>
              <a:tblGrid>
                <a:gridCol w="757325">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OBS1 </a:t>
                      </a:r>
                    </a:p>
                    <a:p>
                      <a:pPr algn="ctr"/>
                      <a:r>
                        <a:rPr lang="en-US" sz="900" dirty="0"/>
                        <a:t>up/down</a:t>
                      </a:r>
                    </a:p>
                  </a:txBody>
                  <a:tcPr anchor="ctr"/>
                </a:tc>
                <a:tc>
                  <a:txBody>
                    <a:bodyPr/>
                    <a:lstStyle/>
                    <a:p>
                      <a:pPr algn="ctr"/>
                      <a:r>
                        <a:rPr lang="en-US" sz="900" dirty="0"/>
                        <a:t>-</a:t>
                      </a:r>
                    </a:p>
                  </a:txBody>
                  <a:tcPr anchor="ctr"/>
                </a:tc>
                <a:tc>
                  <a:txBody>
                    <a:bodyPr/>
                    <a:lstStyle/>
                    <a:p>
                      <a:pPr algn="ctr"/>
                      <a:endParaRPr lang="en-US" sz="900" dirty="0"/>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OBS1</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OBS2</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ADF HDG</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solidFill>
                            <a:schemeClr val="tx1"/>
                          </a:solidFill>
                        </a:rPr>
                        <a:t>ADF</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ADF</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t>ADF</a:t>
                      </a:r>
                    </a:p>
                    <a:p>
                      <a:pPr algn="ctr"/>
                      <a:r>
                        <a:rPr lang="en-US" sz="900" dirty="0"/>
                        <a:t>flip active</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87018" y="1984274"/>
            <a:ext cx="8981864" cy="1492211"/>
            <a:chOff x="2939544" y="2277585"/>
            <a:chExt cx="8981864" cy="1492211"/>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277585"/>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5390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p:nvPr/>
          </p:nvCxnSpPr>
          <p:spPr>
            <a:xfrm>
              <a:off x="2939544" y="2277585"/>
              <a:ext cx="0" cy="1492211"/>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802453" y="294495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2453" y="221571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02453" y="256547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7" name="TextBox 6">
            <a:extLst>
              <a:ext uri="{FF2B5EF4-FFF2-40B4-BE49-F238E27FC236}">
                <a16:creationId xmlns:a16="http://schemas.microsoft.com/office/drawing/2014/main" id="{91CE1AC7-4AB4-155F-5F04-F5C98166113D}"/>
              </a:ext>
            </a:extLst>
          </p:cNvPr>
          <p:cNvSpPr txBox="1"/>
          <p:nvPr/>
        </p:nvSpPr>
        <p:spPr>
          <a:xfrm>
            <a:off x="5802452" y="369202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500655" y="4281704"/>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31661" y="4281703"/>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8" name="Picture 17" descr="A white airplane with a black background&#10;&#10;Description automatically generated">
            <a:extLst>
              <a:ext uri="{FF2B5EF4-FFF2-40B4-BE49-F238E27FC236}">
                <a16:creationId xmlns:a16="http://schemas.microsoft.com/office/drawing/2014/main" id="{192244A4-8F20-2DBC-A070-45AC86B0DCF0}"/>
              </a:ext>
            </a:extLst>
          </p:cNvPr>
          <p:cNvPicPr>
            <a:picLocks noChangeAspect="1"/>
          </p:cNvPicPr>
          <p:nvPr/>
        </p:nvPicPr>
        <p:blipFill>
          <a:blip r:embed="rId5"/>
          <a:stretch>
            <a:fillRect/>
          </a:stretch>
        </p:blipFill>
        <p:spPr>
          <a:xfrm>
            <a:off x="-155206" y="4061357"/>
            <a:ext cx="4324391" cy="2432470"/>
          </a:xfrm>
          <a:prstGeom prst="rect">
            <a:avLst/>
          </a:prstGeom>
        </p:spPr>
      </p:pic>
      <p:sp>
        <p:nvSpPr>
          <p:cNvPr id="9" name="TextBox 8">
            <a:extLst>
              <a:ext uri="{FF2B5EF4-FFF2-40B4-BE49-F238E27FC236}">
                <a16:creationId xmlns:a16="http://schemas.microsoft.com/office/drawing/2014/main" id="{026A5205-62BF-95CF-4D30-EF19292C8EE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7231A37D-2A0B-75C5-4FFF-FBA6401E6630}"/>
              </a:ext>
            </a:extLst>
          </p:cNvPr>
          <p:cNvSpPr>
            <a:spLocks noGrp="1"/>
          </p:cNvSpPr>
          <p:nvPr>
            <p:ph type="title"/>
          </p:nvPr>
        </p:nvSpPr>
        <p:spPr>
          <a:xfrm>
            <a:off x="0" y="-643496"/>
            <a:ext cx="2348726" cy="351060"/>
          </a:xfrm>
        </p:spPr>
        <p:txBody>
          <a:bodyPr>
            <a:normAutofit/>
          </a:bodyPr>
          <a:lstStyle/>
          <a:p>
            <a:pPr algn="ctr"/>
            <a:r>
              <a:rPr lang="en-US" sz="1600" dirty="0"/>
              <a:t>Laminar Cessna Skyhawk</a:t>
            </a:r>
          </a:p>
        </p:txBody>
      </p:sp>
      <p:cxnSp>
        <p:nvCxnSpPr>
          <p:cNvPr id="15" name="Straight Connector 14">
            <a:extLst>
              <a:ext uri="{FF2B5EF4-FFF2-40B4-BE49-F238E27FC236}">
                <a16:creationId xmlns:a16="http://schemas.microsoft.com/office/drawing/2014/main" id="{A7DAB655-7E3C-112D-54BE-27A2E4A3FA6D}"/>
              </a:ext>
            </a:extLst>
          </p:cNvPr>
          <p:cNvCxnSpPr>
            <a:cxnSpLocks/>
          </p:cNvCxnSpPr>
          <p:nvPr/>
        </p:nvCxnSpPr>
        <p:spPr>
          <a:xfrm>
            <a:off x="1951114" y="3460590"/>
            <a:ext cx="0" cy="74610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1" name="Straight Connector 20">
            <a:extLst>
              <a:ext uri="{FF2B5EF4-FFF2-40B4-BE49-F238E27FC236}">
                <a16:creationId xmlns:a16="http://schemas.microsoft.com/office/drawing/2014/main" id="{BF44365E-2C56-9445-E60E-5FCFBB8E54C1}"/>
              </a:ext>
            </a:extLst>
          </p:cNvPr>
          <p:cNvCxnSpPr>
            <a:cxnSpLocks/>
          </p:cNvCxnSpPr>
          <p:nvPr/>
        </p:nvCxnSpPr>
        <p:spPr>
          <a:xfrm flipH="1" flipV="1">
            <a:off x="1945363" y="3454719"/>
            <a:ext cx="941655" cy="587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4" name="Straight Connector 23">
            <a:extLst>
              <a:ext uri="{FF2B5EF4-FFF2-40B4-BE49-F238E27FC236}">
                <a16:creationId xmlns:a16="http://schemas.microsoft.com/office/drawing/2014/main" id="{C386C6BF-4336-547D-03CA-9595061B5DA2}"/>
              </a:ext>
            </a:extLst>
          </p:cNvPr>
          <p:cNvCxnSpPr>
            <a:cxnSpLocks/>
          </p:cNvCxnSpPr>
          <p:nvPr/>
        </p:nvCxnSpPr>
        <p:spPr>
          <a:xfrm flipH="1">
            <a:off x="1951115" y="4197904"/>
            <a:ext cx="9347054" cy="207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3A8E9A6B-6655-2E12-7C9E-4AD0D088E947}"/>
              </a:ext>
            </a:extLst>
          </p:cNvPr>
          <p:cNvCxnSpPr>
            <a:cxnSpLocks/>
          </p:cNvCxnSpPr>
          <p:nvPr/>
        </p:nvCxnSpPr>
        <p:spPr>
          <a:xfrm>
            <a:off x="11298169" y="3453481"/>
            <a:ext cx="0" cy="74610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20" name="TextBox 19">
            <a:extLst>
              <a:ext uri="{FF2B5EF4-FFF2-40B4-BE49-F238E27FC236}">
                <a16:creationId xmlns:a16="http://schemas.microsoft.com/office/drawing/2014/main" id="{8756364C-FA40-E8DA-E28F-91102A03F29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11227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BA47CE0-42F9-EA3B-ECD4-595E4635438D}"/>
              </a:ext>
            </a:extLst>
          </p:cNvPr>
          <p:cNvSpPr txBox="1"/>
          <p:nvPr/>
        </p:nvSpPr>
        <p:spPr>
          <a:xfrm>
            <a:off x="408533" y="766181"/>
            <a:ext cx="7527858" cy="4832092"/>
          </a:xfrm>
          <a:prstGeom prst="rect">
            <a:avLst/>
          </a:prstGeom>
          <a:noFill/>
        </p:spPr>
        <p:txBody>
          <a:bodyPr wrap="square" rtlCol="0">
            <a:spAutoFit/>
          </a:bodyPr>
          <a:lstStyle/>
          <a:p>
            <a:r>
              <a:rPr lang="en-US" sz="3200" dirty="0">
                <a:solidFill>
                  <a:schemeClr val="accent1">
                    <a:lumMod val="50000"/>
                  </a:schemeClr>
                </a:solidFill>
              </a:rPr>
              <a:t>Plug-in Features</a:t>
            </a:r>
            <a:endParaRPr lang="en-US" sz="2000" dirty="0">
              <a:solidFill>
                <a:schemeClr val="accent1">
                  <a:lumMod val="50000"/>
                </a:schemeClr>
              </a:solidFill>
            </a:endParaRPr>
          </a:p>
          <a:p>
            <a:endParaRPr lang="en-US" sz="2000" dirty="0">
              <a:solidFill>
                <a:schemeClr val="accent1">
                  <a:lumMod val="50000"/>
                </a:schemeClr>
              </a:solidFill>
            </a:endParaRPr>
          </a:p>
          <a:p>
            <a:r>
              <a:rPr lang="en-US" sz="2400" dirty="0">
                <a:solidFill>
                  <a:schemeClr val="accent1">
                    <a:lumMod val="50000"/>
                  </a:schemeClr>
                </a:solidFill>
              </a:rPr>
              <a:t>Assign commands for all rotary controls </a:t>
            </a:r>
          </a:p>
          <a:p>
            <a:r>
              <a:rPr lang="en-US" sz="2400" dirty="0">
                <a:solidFill>
                  <a:schemeClr val="accent1">
                    <a:lumMod val="50000"/>
                  </a:schemeClr>
                </a:solidFill>
              </a:rPr>
              <a:t>Assign commands for all autopilot buttons</a:t>
            </a:r>
          </a:p>
          <a:p>
            <a:r>
              <a:rPr lang="en-US" sz="2400" dirty="0">
                <a:solidFill>
                  <a:schemeClr val="accent1">
                    <a:lumMod val="50000"/>
                  </a:schemeClr>
                </a:solidFill>
              </a:rPr>
              <a:t>Assign </a:t>
            </a:r>
            <a:r>
              <a:rPr lang="en-US" sz="2400" dirty="0" err="1">
                <a:solidFill>
                  <a:schemeClr val="accent1">
                    <a:lumMod val="50000"/>
                  </a:schemeClr>
                </a:solidFill>
              </a:rPr>
              <a:t>datarefs</a:t>
            </a:r>
            <a:r>
              <a:rPr lang="en-US" sz="2400" dirty="0">
                <a:solidFill>
                  <a:schemeClr val="accent1">
                    <a:lumMod val="50000"/>
                  </a:schemeClr>
                </a:solidFill>
              </a:rPr>
              <a:t> for all annunciator lights </a:t>
            </a:r>
          </a:p>
          <a:p>
            <a:r>
              <a:rPr lang="en-US" sz="2400" dirty="0">
                <a:solidFill>
                  <a:schemeClr val="accent1">
                    <a:lumMod val="50000"/>
                  </a:schemeClr>
                </a:solidFill>
              </a:rPr>
              <a:t>Assign </a:t>
            </a:r>
            <a:r>
              <a:rPr lang="en-US" sz="2400" dirty="0" err="1">
                <a:solidFill>
                  <a:schemeClr val="accent1">
                    <a:lumMod val="50000"/>
                  </a:schemeClr>
                </a:solidFill>
              </a:rPr>
              <a:t>datarefs</a:t>
            </a:r>
            <a:r>
              <a:rPr lang="en-US" sz="2400" dirty="0">
                <a:solidFill>
                  <a:schemeClr val="accent1">
                    <a:lumMod val="50000"/>
                  </a:schemeClr>
                </a:solidFill>
              </a:rPr>
              <a:t> for all autopilot button lights</a:t>
            </a:r>
          </a:p>
          <a:p>
            <a:r>
              <a:rPr lang="en-US" sz="2400" dirty="0">
                <a:solidFill>
                  <a:schemeClr val="accent1">
                    <a:lumMod val="50000"/>
                  </a:schemeClr>
                </a:solidFill>
              </a:rPr>
              <a:t>Use Bravo switches to modify rotary and button behaviour</a:t>
            </a:r>
          </a:p>
          <a:p>
            <a:endParaRPr lang="en-US" sz="2400" dirty="0">
              <a:solidFill>
                <a:schemeClr val="accent1">
                  <a:lumMod val="50000"/>
                </a:schemeClr>
              </a:solidFill>
            </a:endParaRPr>
          </a:p>
          <a:p>
            <a:r>
              <a:rPr lang="en-US" sz="2400" dirty="0">
                <a:solidFill>
                  <a:schemeClr val="accent1">
                    <a:lumMod val="50000"/>
                  </a:schemeClr>
                </a:solidFill>
              </a:rPr>
              <a:t>Built-in configs for all Laminar Research supplied aircraft</a:t>
            </a:r>
          </a:p>
          <a:p>
            <a:endParaRPr lang="en-US" sz="2400" dirty="0">
              <a:solidFill>
                <a:schemeClr val="accent1">
                  <a:lumMod val="50000"/>
                </a:schemeClr>
              </a:solidFill>
            </a:endParaRPr>
          </a:p>
          <a:p>
            <a:r>
              <a:rPr lang="en-US" sz="2400" dirty="0">
                <a:solidFill>
                  <a:schemeClr val="accent1">
                    <a:lumMod val="50000"/>
                  </a:schemeClr>
                </a:solidFill>
              </a:rPr>
              <a:t>Uses JSON files to read/modify/create configs</a:t>
            </a:r>
          </a:p>
          <a:p>
            <a:endParaRPr lang="en-US" sz="2000" dirty="0">
              <a:solidFill>
                <a:schemeClr val="accent1">
                  <a:lumMod val="50000"/>
                </a:schemeClr>
              </a:solidFill>
            </a:endParaRPr>
          </a:p>
          <a:p>
            <a:endParaRPr lang="en-US" sz="2000" dirty="0">
              <a:solidFill>
                <a:schemeClr val="accent1">
                  <a:lumMod val="50000"/>
                </a:schemeClr>
              </a:solidFill>
            </a:endParaRPr>
          </a:p>
        </p:txBody>
      </p:sp>
      <p:pic>
        <p:nvPicPr>
          <p:cNvPr id="3" name="Picture 2" descr="A close-up of a control panel&#10;&#10;Description automatically generated">
            <a:extLst>
              <a:ext uri="{FF2B5EF4-FFF2-40B4-BE49-F238E27FC236}">
                <a16:creationId xmlns:a16="http://schemas.microsoft.com/office/drawing/2014/main" id="{EFA34ABA-9641-135E-509C-D6C514AD3DB9}"/>
              </a:ext>
            </a:extLst>
          </p:cNvPr>
          <p:cNvPicPr>
            <a:picLocks noChangeAspect="1"/>
          </p:cNvPicPr>
          <p:nvPr/>
        </p:nvPicPr>
        <p:blipFill>
          <a:blip r:embed="rId4"/>
          <a:stretch>
            <a:fillRect/>
          </a:stretch>
        </p:blipFill>
        <p:spPr>
          <a:xfrm>
            <a:off x="7681179" y="3918463"/>
            <a:ext cx="4447538" cy="2827698"/>
          </a:xfrm>
          <a:prstGeom prst="rect">
            <a:avLst/>
          </a:prstGeom>
        </p:spPr>
      </p:pic>
      <p:sp>
        <p:nvSpPr>
          <p:cNvPr id="7" name="TextBox 6">
            <a:extLst>
              <a:ext uri="{FF2B5EF4-FFF2-40B4-BE49-F238E27FC236}">
                <a16:creationId xmlns:a16="http://schemas.microsoft.com/office/drawing/2014/main" id="{9F8D3FAD-5F5C-99AB-65FE-79ADCABB9D2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5">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6" name="TextBox 5">
            <a:extLst>
              <a:ext uri="{FF2B5EF4-FFF2-40B4-BE49-F238E27FC236}">
                <a16:creationId xmlns:a16="http://schemas.microsoft.com/office/drawing/2014/main" id="{2F348FE7-D907-B0AE-294D-B7FE7E32D09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95763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Cessna Skyhawk</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031873"/>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 (.e., select/cursor).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ADF Frequency - Set Toggle 1* (check no other Toggles active) and move the left-hand rotary to position HDG.  </a:t>
            </a:r>
          </a:p>
          <a:p>
            <a:r>
              <a:rPr lang="en-US" sz="1600" dirty="0">
                <a:solidFill>
                  <a:schemeClr val="accent1">
                    <a:lumMod val="50000"/>
                  </a:schemeClr>
                </a:solidFill>
              </a:rPr>
              <a:t>Set the first 2 digits of the ADF frequency code.  Set Toggle 2 (unset Toggle 1), set the next 2 digits of the </a:t>
            </a:r>
          </a:p>
          <a:p>
            <a:r>
              <a:rPr lang="en-US" sz="1600" dirty="0">
                <a:solidFill>
                  <a:schemeClr val="accent1">
                    <a:lumMod val="50000"/>
                  </a:schemeClr>
                </a:solidFill>
              </a:rPr>
              <a:t>ADF frequency.   The IAS button flips the active/standby frequency.</a:t>
            </a:r>
          </a:p>
        </p:txBody>
      </p:sp>
      <p:pic>
        <p:nvPicPr>
          <p:cNvPr id="3" name="Picture 2" descr="A white airplane with a black background&#10;&#10;Description automatically generated">
            <a:extLst>
              <a:ext uri="{FF2B5EF4-FFF2-40B4-BE49-F238E27FC236}">
                <a16:creationId xmlns:a16="http://schemas.microsoft.com/office/drawing/2014/main" id="{817950B8-3707-EF28-D2C4-56734D7C51A5}"/>
              </a:ext>
            </a:extLst>
          </p:cNvPr>
          <p:cNvPicPr>
            <a:picLocks noChangeAspect="1"/>
          </p:cNvPicPr>
          <p:nvPr/>
        </p:nvPicPr>
        <p:blipFill>
          <a:blip r:embed="rId5"/>
          <a:stretch>
            <a:fillRect/>
          </a:stretch>
        </p:blipFill>
        <p:spPr>
          <a:xfrm>
            <a:off x="466283" y="4690327"/>
            <a:ext cx="2976226" cy="1674127"/>
          </a:xfrm>
          <a:prstGeom prst="rect">
            <a:avLst/>
          </a:prstGeom>
        </p:spPr>
      </p:pic>
      <p:sp>
        <p:nvSpPr>
          <p:cNvPr id="8" name="TextBox 7">
            <a:extLst>
              <a:ext uri="{FF2B5EF4-FFF2-40B4-BE49-F238E27FC236}">
                <a16:creationId xmlns:a16="http://schemas.microsoft.com/office/drawing/2014/main" id="{DD325993-4F17-0A00-E9C1-9A754DF663C0}"/>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C79ADC05-F202-DD35-842D-A131A0EABD5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918452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Cessna Skyhawk G1000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93522567"/>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LOC2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FLC</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Altitude 100s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47464" y="423334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34292" y="422983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21" name="Picture 20" descr="A white plane on a black background&#10;&#10;Description automatically generated">
            <a:extLst>
              <a:ext uri="{FF2B5EF4-FFF2-40B4-BE49-F238E27FC236}">
                <a16:creationId xmlns:a16="http://schemas.microsoft.com/office/drawing/2014/main" id="{C7807BDD-5E91-A3D8-3E74-9F775DC3AA45}"/>
              </a:ext>
            </a:extLst>
          </p:cNvPr>
          <p:cNvPicPr>
            <a:picLocks noChangeAspect="1"/>
          </p:cNvPicPr>
          <p:nvPr/>
        </p:nvPicPr>
        <p:blipFill>
          <a:blip r:embed="rId5"/>
          <a:stretch>
            <a:fillRect/>
          </a:stretch>
        </p:blipFill>
        <p:spPr>
          <a:xfrm>
            <a:off x="-127950" y="4151335"/>
            <a:ext cx="4344802" cy="2443951"/>
          </a:xfrm>
          <a:prstGeom prst="rect">
            <a:avLst/>
          </a:prstGeom>
        </p:spPr>
      </p:pic>
      <p:sp>
        <p:nvSpPr>
          <p:cNvPr id="7" name="TextBox 6">
            <a:extLst>
              <a:ext uri="{FF2B5EF4-FFF2-40B4-BE49-F238E27FC236}">
                <a16:creationId xmlns:a16="http://schemas.microsoft.com/office/drawing/2014/main" id="{7682E623-5FC8-201F-C832-DFAA7CE2997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5" name="Title 14">
            <a:extLst>
              <a:ext uri="{FF2B5EF4-FFF2-40B4-BE49-F238E27FC236}">
                <a16:creationId xmlns:a16="http://schemas.microsoft.com/office/drawing/2014/main" id="{D6F5F038-9ECB-2352-48EA-70466FDC72A9}"/>
              </a:ext>
            </a:extLst>
          </p:cNvPr>
          <p:cNvSpPr>
            <a:spLocks noGrp="1"/>
          </p:cNvSpPr>
          <p:nvPr>
            <p:ph type="title"/>
          </p:nvPr>
        </p:nvSpPr>
        <p:spPr>
          <a:xfrm>
            <a:off x="-55659" y="-812484"/>
            <a:ext cx="2838616" cy="457741"/>
          </a:xfrm>
        </p:spPr>
        <p:txBody>
          <a:bodyPr>
            <a:normAutofit/>
          </a:bodyPr>
          <a:lstStyle/>
          <a:p>
            <a:pPr algn="ctr"/>
            <a:r>
              <a:rPr lang="en-US" sz="1600" dirty="0"/>
              <a:t>Laminar Cessna Skyhawk G1000</a:t>
            </a:r>
          </a:p>
        </p:txBody>
      </p:sp>
      <p:sp>
        <p:nvSpPr>
          <p:cNvPr id="9" name="TextBox 8">
            <a:extLst>
              <a:ext uri="{FF2B5EF4-FFF2-40B4-BE49-F238E27FC236}">
                <a16:creationId xmlns:a16="http://schemas.microsoft.com/office/drawing/2014/main" id="{983FF85D-5ABB-9B88-90D5-A2BBAC5C9BE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665883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Cessna Skyhawk G1000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CDI,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plane on a black background&#10;&#10;Description automatically generated">
            <a:extLst>
              <a:ext uri="{FF2B5EF4-FFF2-40B4-BE49-F238E27FC236}">
                <a16:creationId xmlns:a16="http://schemas.microsoft.com/office/drawing/2014/main" id="{0ED2A93C-39AA-2394-A89A-E5E121D63E46}"/>
              </a:ext>
            </a:extLst>
          </p:cNvPr>
          <p:cNvPicPr>
            <a:picLocks noChangeAspect="1"/>
          </p:cNvPicPr>
          <p:nvPr/>
        </p:nvPicPr>
        <p:blipFill>
          <a:blip r:embed="rId5"/>
          <a:stretch>
            <a:fillRect/>
          </a:stretch>
        </p:blipFill>
        <p:spPr>
          <a:xfrm>
            <a:off x="327003" y="4458590"/>
            <a:ext cx="3668966" cy="2063793"/>
          </a:xfrm>
          <a:prstGeom prst="rect">
            <a:avLst/>
          </a:prstGeom>
        </p:spPr>
      </p:pic>
      <p:sp>
        <p:nvSpPr>
          <p:cNvPr id="7" name="TextBox 6">
            <a:extLst>
              <a:ext uri="{FF2B5EF4-FFF2-40B4-BE49-F238E27FC236}">
                <a16:creationId xmlns:a16="http://schemas.microsoft.com/office/drawing/2014/main" id="{7FEAC154-EAE8-7CA4-B538-DC67417E11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34B69028-FC67-2840-6EDB-F872EE1BB05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526468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11502"/>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Cessna Skyhawk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290939016"/>
              </p:ext>
            </p:extLst>
          </p:nvPr>
        </p:nvGraphicFramePr>
        <p:xfrm>
          <a:off x="323118" y="930290"/>
          <a:ext cx="11545764" cy="3288717"/>
        </p:xfrm>
        <a:graphic>
          <a:graphicData uri="http://schemas.openxmlformats.org/drawingml/2006/table">
            <a:tbl>
              <a:tblPr firstRow="1" bandRow="1">
                <a:tableStyleId>{5C22544A-7EE6-4342-B048-85BDC9FD1C3A}</a:tableStyleId>
              </a:tblPr>
              <a:tblGrid>
                <a:gridCol w="757325">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OBS1 </a:t>
                      </a:r>
                    </a:p>
                    <a:p>
                      <a:pPr algn="ctr"/>
                      <a:r>
                        <a:rPr lang="en-US" sz="900" dirty="0"/>
                        <a:t>up/down</a:t>
                      </a:r>
                    </a:p>
                  </a:txBody>
                  <a:tcPr anchor="ctr"/>
                </a:tc>
                <a:tc>
                  <a:txBody>
                    <a:bodyPr/>
                    <a:lstStyle/>
                    <a:p>
                      <a:pPr algn="ctr"/>
                      <a:r>
                        <a:rPr lang="en-US" sz="900" dirty="0"/>
                        <a:t>-</a:t>
                      </a:r>
                    </a:p>
                  </a:txBody>
                  <a:tcPr anchor="ctr"/>
                </a:tc>
                <a:tc>
                  <a:txBody>
                    <a:bodyPr/>
                    <a:lstStyle/>
                    <a:p>
                      <a:pPr algn="ctr"/>
                      <a:endParaRPr lang="en-US" sz="900" dirty="0"/>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OBS1</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OBS2</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ADF HDG</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solidFill>
                            <a:schemeClr val="tx1"/>
                          </a:solidFill>
                        </a:rPr>
                        <a:t>ADF</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ADF</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t>ADF</a:t>
                      </a:r>
                    </a:p>
                    <a:p>
                      <a:pPr algn="ctr"/>
                      <a:r>
                        <a:rPr lang="en-US" sz="900" dirty="0"/>
                        <a:t>flip active</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87018" y="2002442"/>
            <a:ext cx="8981864" cy="1492211"/>
            <a:chOff x="2939544" y="2277585"/>
            <a:chExt cx="8981864" cy="1492211"/>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277585"/>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5390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p:nvPr/>
          </p:nvCxnSpPr>
          <p:spPr>
            <a:xfrm>
              <a:off x="2939544" y="2277585"/>
              <a:ext cx="0" cy="1492211"/>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802453" y="296312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2453" y="223387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02453" y="25836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7" name="TextBox 6">
            <a:extLst>
              <a:ext uri="{FF2B5EF4-FFF2-40B4-BE49-F238E27FC236}">
                <a16:creationId xmlns:a16="http://schemas.microsoft.com/office/drawing/2014/main" id="{91CE1AC7-4AB4-155F-5F04-F5C98166113D}"/>
              </a:ext>
            </a:extLst>
          </p:cNvPr>
          <p:cNvSpPr txBox="1"/>
          <p:nvPr/>
        </p:nvSpPr>
        <p:spPr>
          <a:xfrm>
            <a:off x="5802452" y="371019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1710059" y="4358298"/>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18524" y="4362722"/>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plane with a red stripe on it&#10;&#10;Description automatically generated">
            <a:extLst>
              <a:ext uri="{FF2B5EF4-FFF2-40B4-BE49-F238E27FC236}">
                <a16:creationId xmlns:a16="http://schemas.microsoft.com/office/drawing/2014/main" id="{23F0B670-581F-DCDF-77DE-4EDC8D267912}"/>
              </a:ext>
            </a:extLst>
          </p:cNvPr>
          <p:cNvPicPr>
            <a:picLocks noChangeAspect="1"/>
          </p:cNvPicPr>
          <p:nvPr/>
        </p:nvPicPr>
        <p:blipFill>
          <a:blip r:embed="rId5"/>
          <a:stretch>
            <a:fillRect/>
          </a:stretch>
        </p:blipFill>
        <p:spPr>
          <a:xfrm>
            <a:off x="48449" y="4283966"/>
            <a:ext cx="4109014" cy="2311320"/>
          </a:xfrm>
          <a:prstGeom prst="rect">
            <a:avLst/>
          </a:prstGeom>
        </p:spPr>
      </p:pic>
      <p:sp>
        <p:nvSpPr>
          <p:cNvPr id="9" name="TextBox 8">
            <a:extLst>
              <a:ext uri="{FF2B5EF4-FFF2-40B4-BE49-F238E27FC236}">
                <a16:creationId xmlns:a16="http://schemas.microsoft.com/office/drawing/2014/main" id="{FF98990A-9451-EA86-D4F0-D4963A2F7E0F}"/>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A7A4B538-8198-A672-5836-09CC2DD5A7E1}"/>
              </a:ext>
            </a:extLst>
          </p:cNvPr>
          <p:cNvSpPr>
            <a:spLocks noGrp="1"/>
          </p:cNvSpPr>
          <p:nvPr>
            <p:ph type="title"/>
          </p:nvPr>
        </p:nvSpPr>
        <p:spPr>
          <a:xfrm>
            <a:off x="0" y="-587245"/>
            <a:ext cx="3108114" cy="356082"/>
          </a:xfrm>
        </p:spPr>
        <p:txBody>
          <a:bodyPr>
            <a:normAutofit/>
          </a:bodyPr>
          <a:lstStyle/>
          <a:p>
            <a:pPr algn="ctr"/>
            <a:r>
              <a:rPr lang="en-US" sz="1600" dirty="0"/>
              <a:t>Laminar Cessna Skyhawk Floats</a:t>
            </a:r>
          </a:p>
        </p:txBody>
      </p:sp>
      <p:sp>
        <p:nvSpPr>
          <p:cNvPr id="18" name="TextBox 17">
            <a:extLst>
              <a:ext uri="{FF2B5EF4-FFF2-40B4-BE49-F238E27FC236}">
                <a16:creationId xmlns:a16="http://schemas.microsoft.com/office/drawing/2014/main" id="{29BD752A-5E43-CF53-D92E-41FDEDC7A76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796814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Cessna Skyhawk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031873"/>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ADF Frequency - Set Toggle 1* (check no other Toggles active) and move the left-hand rotary to position HDG.  </a:t>
            </a:r>
          </a:p>
          <a:p>
            <a:r>
              <a:rPr lang="en-US" sz="1600" dirty="0">
                <a:solidFill>
                  <a:schemeClr val="accent1">
                    <a:lumMod val="50000"/>
                  </a:schemeClr>
                </a:solidFill>
              </a:rPr>
              <a:t>Set the first 2 digits of the ADF frequency code.  Set Toggle 2 (unset Toggle 1), set the next 2 digits of the </a:t>
            </a:r>
          </a:p>
          <a:p>
            <a:r>
              <a:rPr lang="en-US" sz="1600" dirty="0">
                <a:solidFill>
                  <a:schemeClr val="accent1">
                    <a:lumMod val="50000"/>
                  </a:schemeClr>
                </a:solidFill>
              </a:rPr>
              <a:t>ADF frequency.   The IAS button flips the active/standby frequency.</a:t>
            </a:r>
          </a:p>
        </p:txBody>
      </p:sp>
      <p:pic>
        <p:nvPicPr>
          <p:cNvPr id="3" name="Picture 2" descr="A white plane with a red stripe on it&#10;&#10;Description automatically generated">
            <a:extLst>
              <a:ext uri="{FF2B5EF4-FFF2-40B4-BE49-F238E27FC236}">
                <a16:creationId xmlns:a16="http://schemas.microsoft.com/office/drawing/2014/main" id="{89490D3B-A96A-BEBE-F93A-34EBEA43690D}"/>
              </a:ext>
            </a:extLst>
          </p:cNvPr>
          <p:cNvPicPr>
            <a:picLocks noChangeAspect="1"/>
          </p:cNvPicPr>
          <p:nvPr/>
        </p:nvPicPr>
        <p:blipFill>
          <a:blip r:embed="rId5"/>
          <a:stretch>
            <a:fillRect/>
          </a:stretch>
        </p:blipFill>
        <p:spPr>
          <a:xfrm>
            <a:off x="-236171" y="4406590"/>
            <a:ext cx="3891015" cy="2188696"/>
          </a:xfrm>
          <a:prstGeom prst="rect">
            <a:avLst/>
          </a:prstGeom>
        </p:spPr>
      </p:pic>
      <p:sp>
        <p:nvSpPr>
          <p:cNvPr id="8" name="TextBox 7">
            <a:extLst>
              <a:ext uri="{FF2B5EF4-FFF2-40B4-BE49-F238E27FC236}">
                <a16:creationId xmlns:a16="http://schemas.microsoft.com/office/drawing/2014/main" id="{B540D674-322E-271E-B753-57870BC07DB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451C954B-3B02-9F77-A258-1245BCB8456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630275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Research Cessna Citation X</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957494974"/>
              </p:ext>
            </p:extLst>
          </p:nvPr>
        </p:nvGraphicFramePr>
        <p:xfrm>
          <a:off x="440559" y="1037597"/>
          <a:ext cx="11310881" cy="3288717"/>
        </p:xfrm>
        <a:graphic>
          <a:graphicData uri="http://schemas.openxmlformats.org/drawingml/2006/table">
            <a:tbl>
              <a:tblPr firstRow="1" bandRow="1">
                <a:tableStyleId>{5C22544A-7EE6-4342-B048-85BDC9FD1C3A}</a:tableStyleId>
              </a:tblPr>
              <a:tblGrid>
                <a:gridCol w="1120291">
                  <a:extLst>
                    <a:ext uri="{9D8B030D-6E8A-4147-A177-3AD203B41FA5}">
                      <a16:colId xmlns:a16="http://schemas.microsoft.com/office/drawing/2014/main" val="2580403946"/>
                    </a:ext>
                  </a:extLst>
                </a:gridCol>
                <a:gridCol w="672175">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793288">
                  <a:extLst>
                    <a:ext uri="{9D8B030D-6E8A-4147-A177-3AD203B41FA5}">
                      <a16:colId xmlns:a16="http://schemas.microsoft.com/office/drawing/2014/main" val="593627808"/>
                    </a:ext>
                  </a:extLst>
                </a:gridCol>
                <a:gridCol w="545006">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605860">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NOSE UP / </a:t>
                      </a:r>
                    </a:p>
                    <a:p>
                      <a:pPr algn="ctr"/>
                      <a:r>
                        <a:rPr lang="en-US" sz="900" dirty="0"/>
                        <a:t>NOSE DN</a:t>
                      </a:r>
                    </a:p>
                  </a:txBody>
                  <a:tcPr anchor="ctr"/>
                </a:tc>
                <a:tc>
                  <a:txBody>
                    <a:bodyPr/>
                    <a:lstStyle/>
                    <a:p>
                      <a:pPr algn="ctr"/>
                      <a:r>
                        <a:rPr lang="en-US" sz="900" dirty="0"/>
                        <a:t>Pilot heading up/down</a:t>
                      </a:r>
                    </a:p>
                  </a:txBody>
                  <a:tcPr anchor="ctr"/>
                </a:tc>
                <a:tc>
                  <a:txBody>
                    <a:bodyPr/>
                    <a:lstStyle/>
                    <a:p>
                      <a:pPr algn="ctr"/>
                      <a:r>
                        <a:rPr lang="en-US" sz="900" dirty="0"/>
                        <a:t>Pilot OBS</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Honeywell</a:t>
                      </a:r>
                    </a:p>
                    <a:p>
                      <a:pPr algn="ctr"/>
                      <a:r>
                        <a:rPr lang="en-US" sz="900" dirty="0"/>
                        <a:t>AP</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FLC</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r>
                        <a:rPr lang="en-US" sz="900" dirty="0"/>
                        <a:t>slow/fast</a:t>
                      </a:r>
                    </a:p>
                  </a:txBody>
                  <a:tcPr anchor="ctr"/>
                </a:tc>
                <a:tc>
                  <a:txBody>
                    <a:bodyPr/>
                    <a:lstStyle/>
                    <a:p>
                      <a:pPr algn="ctr"/>
                      <a:endParaRPr lang="en-US" sz="900" dirty="0"/>
                    </a:p>
                  </a:txBody>
                  <a:tcPr anchor="ctr"/>
                </a:tc>
                <a:tc>
                  <a:txBody>
                    <a:bodyPr/>
                    <a:lstStyle/>
                    <a:p>
                      <a:pPr algn="ctr"/>
                      <a:r>
                        <a:rPr lang="en-US" sz="900" dirty="0"/>
                        <a:t>slow/fast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slow/fast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t>-</a:t>
                      </a:r>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Copilot heading</a:t>
                      </a:r>
                    </a:p>
                    <a:p>
                      <a:pPr algn="ctr"/>
                      <a:r>
                        <a:rPr lang="en-US" sz="900" dirty="0"/>
                        <a:t>up/down</a:t>
                      </a:r>
                    </a:p>
                  </a:txBody>
                  <a:tcPr anchor="ctr"/>
                </a:tc>
                <a:tc>
                  <a:txBody>
                    <a:bodyPr/>
                    <a:lstStyle/>
                    <a:p>
                      <a:pPr algn="ctr"/>
                      <a:r>
                        <a:rPr lang="en-US" sz="900" dirty="0"/>
                        <a:t>Copilot OBS</a:t>
                      </a:r>
                    </a:p>
                    <a:p>
                      <a:pPr algn="ctr"/>
                      <a:r>
                        <a:rPr lang="en-US" sz="900" dirty="0"/>
                        <a:t>up/down</a:t>
                      </a:r>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Standby 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BACKUP</a:t>
                      </a:r>
                    </a:p>
                    <a:p>
                      <a:pPr algn="ctr"/>
                      <a:r>
                        <a:rPr lang="en-US" sz="900" dirty="0"/>
                        <a:t>ALTIMETER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Minimums</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OBS HSI</a:t>
                      </a:r>
                    </a:p>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YD</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Honeywell AP</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PFD HDG 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RA / BARO</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PFD SEL</a:t>
                      </a:r>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Honeywell</a:t>
                      </a:r>
                    </a:p>
                    <a:p>
                      <a:pPr marL="0" algn="ctr" defTabSz="914400" rtl="0" eaLnBrk="1" latinLnBrk="0" hangingPunct="1"/>
                      <a:r>
                        <a:rPr lang="en-US" sz="900" kern="1200" dirty="0">
                          <a:solidFill>
                            <a:schemeClr val="dk1"/>
                          </a:solidFill>
                          <a:latin typeface="+mn-lt"/>
                          <a:ea typeface="+mn-ea"/>
                          <a:cs typeface="+mn-cs"/>
                        </a:rPr>
                        <a:t>AP</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r>
                        <a:rPr lang="en-US" sz="900" kern="1200" dirty="0">
                          <a:solidFill>
                            <a:schemeClr val="dk1"/>
                          </a:solidFill>
                          <a:latin typeface="+mn-lt"/>
                          <a:ea typeface="+mn-ea"/>
                          <a:cs typeface="+mn-cs"/>
                        </a:rPr>
                        <a:t>BANK</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kern="1200" dirty="0">
                          <a:solidFill>
                            <a:schemeClr val="dk1"/>
                          </a:solidFill>
                          <a:latin typeface="+mn-lt"/>
                          <a:ea typeface="+mn-ea"/>
                          <a:cs typeface="+mn-cs"/>
                        </a:rPr>
                        <a:t>VNAV</a:t>
                      </a: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r>
                        <a:rPr lang="en-US" sz="900" dirty="0"/>
                        <a:t>PFD STD</a:t>
                      </a:r>
                    </a:p>
                  </a:txBody>
                  <a:tcPr anchor="ctr"/>
                </a:tc>
                <a:tc>
                  <a:txBody>
                    <a:bodyPr/>
                    <a:lstStyle/>
                    <a:p>
                      <a:pPr algn="ctr"/>
                      <a:r>
                        <a:rPr lang="en-US" sz="900" dirty="0"/>
                        <a:t>M TRIM</a:t>
                      </a:r>
                    </a:p>
                  </a:txBody>
                  <a:tcPr anchor="ctr"/>
                </a:tc>
                <a:tc>
                  <a:txBody>
                    <a:bodyPr/>
                    <a:lstStyle/>
                    <a:p>
                      <a:pPr algn="ctr"/>
                      <a:r>
                        <a:rPr lang="en-US" sz="900" dirty="0"/>
                        <a:t>C\O</a:t>
                      </a:r>
                    </a:p>
                  </a:txBody>
                  <a:tcPr anchor="ctr"/>
                </a:tc>
                <a:tc>
                  <a:txBody>
                    <a:bodyPr/>
                    <a:lstStyle/>
                    <a:p>
                      <a:pPr algn="ctr"/>
                      <a:r>
                        <a:rPr lang="en-US" sz="900" dirty="0"/>
                        <a:t>STBY</a:t>
                      </a:r>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2AC786E-CB16-3026-244F-AE6A9354A9C4}"/>
              </a:ext>
            </a:extLst>
          </p:cNvPr>
          <p:cNvSpPr txBox="1"/>
          <p:nvPr/>
        </p:nvSpPr>
        <p:spPr>
          <a:xfrm>
            <a:off x="1673725" y="4313638"/>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91192" y="431363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15" name="Straight Connector 14">
            <a:extLst>
              <a:ext uri="{FF2B5EF4-FFF2-40B4-BE49-F238E27FC236}">
                <a16:creationId xmlns:a16="http://schemas.microsoft.com/office/drawing/2014/main" id="{BD7B64FA-AFCE-5661-3D6D-5879F6BFB8C9}"/>
              </a:ext>
            </a:extLst>
          </p:cNvPr>
          <p:cNvCxnSpPr>
            <a:cxnSpLocks/>
          </p:cNvCxnSpPr>
          <p:nvPr/>
        </p:nvCxnSpPr>
        <p:spPr>
          <a:xfrm>
            <a:off x="314893" y="3221595"/>
            <a:ext cx="11590474" cy="0"/>
          </a:xfrm>
          <a:prstGeom prst="line">
            <a:avLst/>
          </a:prstGeom>
          <a:ln w="22225">
            <a:solidFill>
              <a:srgbClr val="BD36FB"/>
            </a:solidFill>
          </a:ln>
        </p:spPr>
        <p:style>
          <a:lnRef idx="1">
            <a:schemeClr val="accent1"/>
          </a:lnRef>
          <a:fillRef idx="0">
            <a:schemeClr val="accent1"/>
          </a:fillRef>
          <a:effectRef idx="0">
            <a:schemeClr val="accent1"/>
          </a:effectRef>
          <a:fontRef idx="minor">
            <a:schemeClr val="tx1"/>
          </a:fontRef>
        </p:style>
      </p:cxnSp>
      <p:pic>
        <p:nvPicPr>
          <p:cNvPr id="21" name="Picture 20" descr="A white airplane on a black background&#10;&#10;Description automatically generated">
            <a:extLst>
              <a:ext uri="{FF2B5EF4-FFF2-40B4-BE49-F238E27FC236}">
                <a16:creationId xmlns:a16="http://schemas.microsoft.com/office/drawing/2014/main" id="{98FE5501-34AF-C2BB-FFE2-83EE868064ED}"/>
              </a:ext>
            </a:extLst>
          </p:cNvPr>
          <p:cNvPicPr>
            <a:picLocks noChangeAspect="1"/>
          </p:cNvPicPr>
          <p:nvPr/>
        </p:nvPicPr>
        <p:blipFill>
          <a:blip r:embed="rId5"/>
          <a:stretch>
            <a:fillRect/>
          </a:stretch>
        </p:blipFill>
        <p:spPr>
          <a:xfrm>
            <a:off x="-196169" y="4302019"/>
            <a:ext cx="3885414" cy="2185545"/>
          </a:xfrm>
          <a:prstGeom prst="rect">
            <a:avLst/>
          </a:prstGeom>
        </p:spPr>
      </p:pic>
      <p:sp>
        <p:nvSpPr>
          <p:cNvPr id="3" name="TextBox 2">
            <a:extLst>
              <a:ext uri="{FF2B5EF4-FFF2-40B4-BE49-F238E27FC236}">
                <a16:creationId xmlns:a16="http://schemas.microsoft.com/office/drawing/2014/main" id="{051A847B-7B09-2DA8-3EC5-F80B015D853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9B895384-E999-D870-EA08-9F0FCC213206}"/>
              </a:ext>
            </a:extLst>
          </p:cNvPr>
          <p:cNvSpPr>
            <a:spLocks noGrp="1"/>
          </p:cNvSpPr>
          <p:nvPr>
            <p:ph type="title"/>
          </p:nvPr>
        </p:nvSpPr>
        <p:spPr>
          <a:xfrm>
            <a:off x="0" y="-538888"/>
            <a:ext cx="2493472" cy="336903"/>
          </a:xfrm>
        </p:spPr>
        <p:txBody>
          <a:bodyPr>
            <a:normAutofit/>
          </a:bodyPr>
          <a:lstStyle/>
          <a:p>
            <a:pPr algn="ctr"/>
            <a:r>
              <a:rPr lang="en-US" sz="1600" dirty="0"/>
              <a:t>Laminar Cessna Citation X</a:t>
            </a:r>
          </a:p>
        </p:txBody>
      </p:sp>
      <p:sp>
        <p:nvSpPr>
          <p:cNvPr id="7" name="TextBox 6">
            <a:extLst>
              <a:ext uri="{FF2B5EF4-FFF2-40B4-BE49-F238E27FC236}">
                <a16:creationId xmlns:a16="http://schemas.microsoft.com/office/drawing/2014/main" id="{3FA0EBE6-E8BE-2ADB-F7EC-04243438C8F5}"/>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75822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Cessna Citation X</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662815"/>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backup altimeter QNH (note, no need to deactivate Toggle 6 as there are no aligned configurations for this aircraft).</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PFD minimums (no need to deactivate Toggle 5)</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on the Citation Honeywell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BANK button on the AP panel</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HDG sync function on the PFD (note, no need to deactivate Toggle 1 as there are no aligned </a:t>
            </a:r>
          </a:p>
          <a:p>
            <a:r>
              <a:rPr lang="en-US" sz="1100" dirty="0">
                <a:solidFill>
                  <a:schemeClr val="accent1">
                    <a:lumMod val="50000"/>
                  </a:schemeClr>
                </a:solidFill>
              </a:rPr>
              <a:t>      configurations for this aircraft).</a:t>
            </a:r>
          </a:p>
          <a:p>
            <a:pPr marL="171450" indent="-171450">
              <a:buFont typeface="Arial" panose="020B0604020202020204" pitchFamily="34" charset="0"/>
              <a:buChar char="•"/>
            </a:pPr>
            <a:r>
              <a:rPr lang="en-US" sz="1100" dirty="0">
                <a:solidFill>
                  <a:schemeClr val="accent1">
                    <a:lumMod val="50000"/>
                  </a:schemeClr>
                </a:solidFill>
              </a:rPr>
              <a:t>Activating Toggle 3 maps the HDG button on the Bravo to the OBS Direct function on the PFD (no need to deactivate Toggle 2).</a:t>
            </a:r>
          </a:p>
          <a:p>
            <a:endParaRPr lang="en-US" sz="1100" dirty="0">
              <a:solidFill>
                <a:schemeClr val="accent1">
                  <a:lumMod val="50000"/>
                </a:schemeClr>
              </a:solidFill>
            </a:endParaRPr>
          </a:p>
          <a:p>
            <a:r>
              <a:rPr lang="en-US" sz="1100" dirty="0">
                <a:solidFill>
                  <a:schemeClr val="accent1">
                    <a:lumMod val="50000"/>
                  </a:schemeClr>
                </a:solidFill>
              </a:rPr>
              <a:t>Note, for this aircraft the Buttons only use Toggle 1-3 and the </a:t>
            </a:r>
            <a:r>
              <a:rPr lang="en-US" sz="1100" dirty="0" err="1">
                <a:solidFill>
                  <a:schemeClr val="accent1">
                    <a:lumMod val="50000"/>
                  </a:schemeClr>
                </a:solidFill>
              </a:rPr>
              <a:t>Rotarys</a:t>
            </a:r>
            <a:r>
              <a:rPr lang="en-US" sz="1100" dirty="0">
                <a:solidFill>
                  <a:schemeClr val="accent1">
                    <a:lumMod val="50000"/>
                  </a:schemeClr>
                </a:solidFill>
              </a:rPr>
              <a:t> only use Toggles 4-7, so both Button settings and Rotary settings can be active </a:t>
            </a:r>
          </a:p>
          <a:p>
            <a:r>
              <a:rPr lang="en-US" sz="1100" dirty="0">
                <a:solidFill>
                  <a:schemeClr val="accent1">
                    <a:lumMod val="50000"/>
                  </a:schemeClr>
                </a:solidFill>
              </a:rPr>
              <a:t>simultaneously as they do not overlap and will not interfere with each other.  For example, Toggles 1 and 6 can both be active and you will get the </a:t>
            </a:r>
          </a:p>
          <a:p>
            <a:r>
              <a:rPr lang="en-US" sz="1100" dirty="0">
                <a:solidFill>
                  <a:schemeClr val="accent1">
                    <a:lumMod val="50000"/>
                  </a:schemeClr>
                </a:solidFill>
              </a:rPr>
              <a:t>expected  behaviour from the Buttons and </a:t>
            </a:r>
            <a:r>
              <a:rPr lang="en-US" sz="1100" dirty="0" err="1">
                <a:solidFill>
                  <a:schemeClr val="accent1">
                    <a:lumMod val="50000"/>
                  </a:schemeClr>
                </a:solidFill>
              </a:rPr>
              <a:t>Rotarys</a:t>
            </a:r>
            <a:r>
              <a:rPr lang="en-US" sz="1100" dirty="0">
                <a:solidFill>
                  <a:schemeClr val="accent1">
                    <a:lumMod val="50000"/>
                  </a:schemeClr>
                </a:solidFill>
              </a:rPr>
              <a:t>.</a:t>
            </a:r>
          </a:p>
          <a:p>
            <a:endParaRPr lang="en-US" sz="1100" dirty="0">
              <a:solidFill>
                <a:schemeClr val="accent1">
                  <a:lumMod val="50000"/>
                </a:schemeClr>
              </a:solidFill>
            </a:endParaRPr>
          </a:p>
        </p:txBody>
      </p:sp>
      <p:pic>
        <p:nvPicPr>
          <p:cNvPr id="7" name="Picture 6" descr="A white airplane on a black background&#10;&#10;Description automatically generated">
            <a:extLst>
              <a:ext uri="{FF2B5EF4-FFF2-40B4-BE49-F238E27FC236}">
                <a16:creationId xmlns:a16="http://schemas.microsoft.com/office/drawing/2014/main" id="{9EBF259E-C0E8-B70B-BD9B-07607BA37EDE}"/>
              </a:ext>
            </a:extLst>
          </p:cNvPr>
          <p:cNvPicPr>
            <a:picLocks noChangeAspect="1"/>
          </p:cNvPicPr>
          <p:nvPr/>
        </p:nvPicPr>
        <p:blipFill>
          <a:blip r:embed="rId5"/>
          <a:stretch>
            <a:fillRect/>
          </a:stretch>
        </p:blipFill>
        <p:spPr>
          <a:xfrm>
            <a:off x="210207" y="4791310"/>
            <a:ext cx="3398575" cy="1911698"/>
          </a:xfrm>
          <a:prstGeom prst="rect">
            <a:avLst/>
          </a:prstGeom>
        </p:spPr>
      </p:pic>
      <p:sp>
        <p:nvSpPr>
          <p:cNvPr id="8" name="TextBox 7">
            <a:extLst>
              <a:ext uri="{FF2B5EF4-FFF2-40B4-BE49-F238E27FC236}">
                <a16:creationId xmlns:a16="http://schemas.microsoft.com/office/drawing/2014/main" id="{92E23806-B32E-1B3B-10B9-EE7BC73C308F}"/>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FDBCB77D-2BD5-9F9D-523B-F33EEBED107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40279082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Cirrus SR22</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4236915698"/>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LOC2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Altitude 100s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PFD 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VNV</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LVL</a:t>
                      </a:r>
                    </a:p>
                  </a:txBody>
                  <a:tcPr anchor="ctr"/>
                </a:tc>
                <a:tc>
                  <a:txBody>
                    <a:bodyPr/>
                    <a:lstStyle/>
                    <a:p>
                      <a:pPr algn="ctr"/>
                      <a:r>
                        <a:rPr lang="en-US" sz="900" dirty="0"/>
                        <a:t>FLC</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80557" y="4181884"/>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08732" y="4182924"/>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blue and white airplane&#10;&#10;Description automatically generated">
            <a:extLst>
              <a:ext uri="{FF2B5EF4-FFF2-40B4-BE49-F238E27FC236}">
                <a16:creationId xmlns:a16="http://schemas.microsoft.com/office/drawing/2014/main" id="{C8C5DCE5-9C65-0391-946C-62897AEB0FA6}"/>
              </a:ext>
            </a:extLst>
          </p:cNvPr>
          <p:cNvPicPr>
            <a:picLocks noChangeAspect="1"/>
          </p:cNvPicPr>
          <p:nvPr/>
        </p:nvPicPr>
        <p:blipFill>
          <a:blip r:embed="rId5"/>
          <a:stretch>
            <a:fillRect/>
          </a:stretch>
        </p:blipFill>
        <p:spPr>
          <a:xfrm>
            <a:off x="-155206" y="4154532"/>
            <a:ext cx="4451561" cy="2504003"/>
          </a:xfrm>
          <a:prstGeom prst="rect">
            <a:avLst/>
          </a:prstGeom>
        </p:spPr>
      </p:pic>
      <p:sp>
        <p:nvSpPr>
          <p:cNvPr id="7" name="TextBox 6">
            <a:extLst>
              <a:ext uri="{FF2B5EF4-FFF2-40B4-BE49-F238E27FC236}">
                <a16:creationId xmlns:a16="http://schemas.microsoft.com/office/drawing/2014/main" id="{ECA11E2E-2DD0-73C5-CA2E-AC779C3B68BE}"/>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A30AEF56-5C0E-A9BE-1BDD-2F4913072014}"/>
              </a:ext>
            </a:extLst>
          </p:cNvPr>
          <p:cNvSpPr>
            <a:spLocks noGrp="1"/>
          </p:cNvSpPr>
          <p:nvPr>
            <p:ph type="title"/>
          </p:nvPr>
        </p:nvSpPr>
        <p:spPr>
          <a:xfrm>
            <a:off x="-59789" y="-749558"/>
            <a:ext cx="2166886" cy="495312"/>
          </a:xfrm>
        </p:spPr>
        <p:txBody>
          <a:bodyPr>
            <a:normAutofit/>
          </a:bodyPr>
          <a:lstStyle/>
          <a:p>
            <a:pPr algn="ctr"/>
            <a:r>
              <a:rPr lang="en-US" sz="1600" dirty="0"/>
              <a:t>Laminar Cirrus SR22</a:t>
            </a:r>
          </a:p>
        </p:txBody>
      </p:sp>
      <p:sp>
        <p:nvSpPr>
          <p:cNvPr id="15" name="TextBox 14">
            <a:extLst>
              <a:ext uri="{FF2B5EF4-FFF2-40B4-BE49-F238E27FC236}">
                <a16:creationId xmlns:a16="http://schemas.microsoft.com/office/drawing/2014/main" id="{4BC2575A-8B1E-6D0F-72D7-FB2574F2E11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633243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Cirrus SR22</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MFD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blue and white airplane&#10;&#10;Description automatically generated">
            <a:extLst>
              <a:ext uri="{FF2B5EF4-FFF2-40B4-BE49-F238E27FC236}">
                <a16:creationId xmlns:a16="http://schemas.microsoft.com/office/drawing/2014/main" id="{AF7FF889-8A48-C895-AC3D-381EDB9538C5}"/>
              </a:ext>
            </a:extLst>
          </p:cNvPr>
          <p:cNvPicPr>
            <a:picLocks noChangeAspect="1"/>
          </p:cNvPicPr>
          <p:nvPr/>
        </p:nvPicPr>
        <p:blipFill>
          <a:blip r:embed="rId5"/>
          <a:stretch>
            <a:fillRect/>
          </a:stretch>
        </p:blipFill>
        <p:spPr>
          <a:xfrm>
            <a:off x="161026" y="4500651"/>
            <a:ext cx="3961054" cy="2228093"/>
          </a:xfrm>
          <a:prstGeom prst="rect">
            <a:avLst/>
          </a:prstGeom>
        </p:spPr>
      </p:pic>
      <p:sp>
        <p:nvSpPr>
          <p:cNvPr id="8" name="TextBox 7">
            <a:extLst>
              <a:ext uri="{FF2B5EF4-FFF2-40B4-BE49-F238E27FC236}">
                <a16:creationId xmlns:a16="http://schemas.microsoft.com/office/drawing/2014/main" id="{EF2AD89E-689B-2969-67FC-92D74F9E991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7E2EEFC5-38C5-C048-A223-7CE86C95B49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921530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Cirrus Vision SF50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09026808"/>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VOR2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PFD CRS </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LVL</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PFD 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VNV</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a:t>
                      </a:r>
                    </a:p>
                    <a:p>
                      <a:pPr algn="ctr"/>
                      <a:r>
                        <a:rPr lang="en-US" sz="900" dirty="0"/>
                        <a:t>sync</a:t>
                      </a:r>
                    </a:p>
                  </a:txBody>
                  <a:tcPr anchor="ctr"/>
                </a:tc>
                <a:tc>
                  <a:txBody>
                    <a:bodyPr/>
                    <a:lstStyle/>
                    <a:p>
                      <a:pPr algn="ctr"/>
                      <a:r>
                        <a:rPr lang="en-US" sz="900" dirty="0"/>
                        <a:t>FLC</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43600" y="420136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airplane with red writing on it&#10;&#10;Description automatically generated">
            <a:extLst>
              <a:ext uri="{FF2B5EF4-FFF2-40B4-BE49-F238E27FC236}">
                <a16:creationId xmlns:a16="http://schemas.microsoft.com/office/drawing/2014/main" id="{2ECF98C0-C013-FF57-9E0F-03D5B5BB4534}"/>
              </a:ext>
            </a:extLst>
          </p:cNvPr>
          <p:cNvPicPr>
            <a:picLocks noChangeAspect="1"/>
          </p:cNvPicPr>
          <p:nvPr/>
        </p:nvPicPr>
        <p:blipFill>
          <a:blip r:embed="rId5"/>
          <a:stretch>
            <a:fillRect/>
          </a:stretch>
        </p:blipFill>
        <p:spPr>
          <a:xfrm>
            <a:off x="-173809" y="4384516"/>
            <a:ext cx="3767736" cy="2119352"/>
          </a:xfrm>
          <a:prstGeom prst="rect">
            <a:avLst/>
          </a:prstGeom>
        </p:spPr>
      </p:pic>
      <p:sp>
        <p:nvSpPr>
          <p:cNvPr id="7" name="TextBox 6">
            <a:extLst>
              <a:ext uri="{FF2B5EF4-FFF2-40B4-BE49-F238E27FC236}">
                <a16:creationId xmlns:a16="http://schemas.microsoft.com/office/drawing/2014/main" id="{92592B0A-FFBE-A9BA-95BA-426E5AEF872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0D1D16BE-26B9-0391-48EA-41557A2F1FCD}"/>
              </a:ext>
            </a:extLst>
          </p:cNvPr>
          <p:cNvSpPr>
            <a:spLocks noGrp="1"/>
          </p:cNvSpPr>
          <p:nvPr>
            <p:ph type="title"/>
          </p:nvPr>
        </p:nvSpPr>
        <p:spPr>
          <a:xfrm>
            <a:off x="-80038" y="-649079"/>
            <a:ext cx="2705432" cy="381415"/>
          </a:xfrm>
        </p:spPr>
        <p:txBody>
          <a:bodyPr>
            <a:normAutofit/>
          </a:bodyPr>
          <a:lstStyle/>
          <a:p>
            <a:pPr algn="ctr"/>
            <a:r>
              <a:rPr lang="en-US" sz="1600" dirty="0"/>
              <a:t>Laminar Cirrus Vision SF50</a:t>
            </a:r>
          </a:p>
        </p:txBody>
      </p:sp>
      <p:sp>
        <p:nvSpPr>
          <p:cNvPr id="9" name="TextBox 8">
            <a:extLst>
              <a:ext uri="{FF2B5EF4-FFF2-40B4-BE49-F238E27FC236}">
                <a16:creationId xmlns:a16="http://schemas.microsoft.com/office/drawing/2014/main" id="{4AA2C939-A2A5-E2A9-51F4-98B4C6137C0C}"/>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846233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8288" y="262714"/>
            <a:ext cx="10668001" cy="3570208"/>
          </a:xfrm>
          <a:prstGeom prst="rect">
            <a:avLst/>
          </a:prstGeom>
          <a:noFill/>
        </p:spPr>
        <p:txBody>
          <a:bodyPr wrap="square" rtlCol="0">
            <a:spAutoFit/>
          </a:bodyPr>
          <a:lstStyle/>
          <a:p>
            <a:r>
              <a:rPr lang="en-US" sz="2800" dirty="0">
                <a:solidFill>
                  <a:schemeClr val="accent1">
                    <a:lumMod val="50000"/>
                  </a:schemeClr>
                </a:solidFill>
              </a:rPr>
              <a:t>Default Built-in Configurations</a:t>
            </a:r>
            <a:endParaRPr lang="en-US" dirty="0">
              <a:solidFill>
                <a:schemeClr val="accent1">
                  <a:lumMod val="50000"/>
                </a:schemeClr>
              </a:solidFill>
            </a:endParaRPr>
          </a:p>
          <a:p>
            <a:endParaRPr lang="en-US" dirty="0">
              <a:solidFill>
                <a:schemeClr val="accent1">
                  <a:lumMod val="50000"/>
                </a:schemeClr>
              </a:solidFill>
            </a:endParaRPr>
          </a:p>
          <a:p>
            <a:r>
              <a:rPr lang="en-US" sz="2000" dirty="0">
                <a:solidFill>
                  <a:schemeClr val="accent1">
                    <a:lumMod val="50000"/>
                  </a:schemeClr>
                </a:solidFill>
              </a:rPr>
              <a:t>Ensure the plugin is installed and configured as shown in the Installation Guide</a:t>
            </a:r>
          </a:p>
          <a:p>
            <a:endParaRPr lang="en-US" sz="2000" dirty="0">
              <a:solidFill>
                <a:schemeClr val="accent1">
                  <a:lumMod val="50000"/>
                </a:schemeClr>
              </a:solidFill>
            </a:endParaRPr>
          </a:p>
          <a:p>
            <a:r>
              <a:rPr lang="en-US" sz="2000" dirty="0">
                <a:solidFill>
                  <a:schemeClr val="accent1">
                    <a:lumMod val="50000"/>
                  </a:schemeClr>
                </a:solidFill>
              </a:rPr>
              <a:t>This document records the default configuration applied for each aircraft </a:t>
            </a:r>
          </a:p>
          <a:p>
            <a:r>
              <a:rPr lang="en-US" sz="2000" dirty="0">
                <a:solidFill>
                  <a:schemeClr val="accent1">
                    <a:lumMod val="50000"/>
                  </a:schemeClr>
                </a:solidFill>
              </a:rPr>
              <a:t>known to the plugin.</a:t>
            </a:r>
          </a:p>
          <a:p>
            <a:endParaRPr lang="en-US" sz="2000" dirty="0">
              <a:solidFill>
                <a:schemeClr val="accent1">
                  <a:lumMod val="50000"/>
                </a:schemeClr>
              </a:solidFill>
            </a:endParaRPr>
          </a:p>
          <a:p>
            <a:r>
              <a:rPr lang="en-US" sz="2000" dirty="0">
                <a:solidFill>
                  <a:schemeClr val="accent1">
                    <a:lumMod val="50000"/>
                  </a:schemeClr>
                </a:solidFill>
              </a:rPr>
              <a:t>The default configuration is written to the aircraft’s </a:t>
            </a:r>
            <a:r>
              <a:rPr lang="en-US" sz="2000" dirty="0" err="1">
                <a:solidFill>
                  <a:schemeClr val="accent1">
                    <a:lumMod val="50000"/>
                  </a:schemeClr>
                </a:solidFill>
              </a:rPr>
              <a:t>json</a:t>
            </a:r>
            <a:r>
              <a:rPr lang="en-US" sz="2000" dirty="0">
                <a:solidFill>
                  <a:schemeClr val="accent1">
                    <a:lumMod val="50000"/>
                  </a:schemeClr>
                </a:solidFill>
              </a:rPr>
              <a:t> file if the </a:t>
            </a:r>
            <a:r>
              <a:rPr lang="en-US" sz="2000" dirty="0" err="1">
                <a:solidFill>
                  <a:schemeClr val="accent1">
                    <a:lumMod val="50000"/>
                  </a:schemeClr>
                </a:solidFill>
              </a:rPr>
              <a:t>json</a:t>
            </a:r>
            <a:r>
              <a:rPr lang="en-US" sz="2000" dirty="0">
                <a:solidFill>
                  <a:schemeClr val="accent1">
                    <a:lumMod val="50000"/>
                  </a:schemeClr>
                </a:solidFill>
              </a:rPr>
              <a:t> file is </a:t>
            </a:r>
          </a:p>
          <a:p>
            <a:r>
              <a:rPr lang="en-US" sz="2000" dirty="0">
                <a:solidFill>
                  <a:schemeClr val="accent1">
                    <a:lumMod val="50000"/>
                  </a:schemeClr>
                </a:solidFill>
              </a:rPr>
              <a:t>not present in the plug-in’s directory</a:t>
            </a:r>
          </a:p>
          <a:p>
            <a:endParaRPr lang="en-US" sz="2000" dirty="0">
              <a:solidFill>
                <a:schemeClr val="accent1">
                  <a:lumMod val="50000"/>
                </a:schemeClr>
              </a:solidFill>
            </a:endParaRPr>
          </a:p>
          <a:p>
            <a:r>
              <a:rPr lang="en-US" sz="2000" dirty="0">
                <a:solidFill>
                  <a:schemeClr val="accent1">
                    <a:lumMod val="50000"/>
                  </a:schemeClr>
                </a:solidFill>
              </a:rPr>
              <a:t>See the user guide for information on modifying </a:t>
            </a:r>
            <a:r>
              <a:rPr lang="en-US" sz="2000" dirty="0" err="1">
                <a:solidFill>
                  <a:schemeClr val="accent1">
                    <a:lumMod val="50000"/>
                  </a:schemeClr>
                </a:solidFill>
              </a:rPr>
              <a:t>json</a:t>
            </a:r>
            <a:r>
              <a:rPr lang="en-US" sz="2000" dirty="0">
                <a:solidFill>
                  <a:schemeClr val="accent1">
                    <a:lumMod val="50000"/>
                  </a:schemeClr>
                </a:solidFill>
              </a:rPr>
              <a:t> files</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AD81406D-79AE-C70C-6D7A-CE889C6DE8D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383673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Cirrus Vision SF50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airplane with red writing on it&#10;&#10;Description automatically generated">
            <a:extLst>
              <a:ext uri="{FF2B5EF4-FFF2-40B4-BE49-F238E27FC236}">
                <a16:creationId xmlns:a16="http://schemas.microsoft.com/office/drawing/2014/main" id="{556618AE-9D57-1C5B-E633-AF065D799579}"/>
              </a:ext>
            </a:extLst>
          </p:cNvPr>
          <p:cNvPicPr>
            <a:picLocks noChangeAspect="1"/>
          </p:cNvPicPr>
          <p:nvPr/>
        </p:nvPicPr>
        <p:blipFill>
          <a:blip r:embed="rId5"/>
          <a:stretch>
            <a:fillRect/>
          </a:stretch>
        </p:blipFill>
        <p:spPr>
          <a:xfrm>
            <a:off x="266448" y="4831239"/>
            <a:ext cx="3048920" cy="1715018"/>
          </a:xfrm>
          <a:prstGeom prst="rect">
            <a:avLst/>
          </a:prstGeom>
        </p:spPr>
      </p:pic>
      <p:sp>
        <p:nvSpPr>
          <p:cNvPr id="7" name="TextBox 6">
            <a:extLst>
              <a:ext uri="{FF2B5EF4-FFF2-40B4-BE49-F238E27FC236}">
                <a16:creationId xmlns:a16="http://schemas.microsoft.com/office/drawing/2014/main" id="{AE9ACD07-A293-FF88-7330-67C1487F178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38E2A5A1-CB19-F55A-FFDE-581A8860D96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449625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Grumman F14 Tomcat</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874232591"/>
              </p:ext>
            </p:extLst>
          </p:nvPr>
        </p:nvGraphicFramePr>
        <p:xfrm>
          <a:off x="581555" y="913851"/>
          <a:ext cx="11028889" cy="3260581"/>
        </p:xfrm>
        <a:graphic>
          <a:graphicData uri="http://schemas.openxmlformats.org/drawingml/2006/table">
            <a:tbl>
              <a:tblPr firstRow="1" bandRow="1">
                <a:tableStyleId>{5C22544A-7EE6-4342-B048-85BDC9FD1C3A}</a:tableStyleId>
              </a:tblPr>
              <a:tblGrid>
                <a:gridCol w="779585">
                  <a:extLst>
                    <a:ext uri="{9D8B030D-6E8A-4147-A177-3AD203B41FA5}">
                      <a16:colId xmlns:a16="http://schemas.microsoft.com/office/drawing/2014/main" val="2580403946"/>
                    </a:ext>
                  </a:extLst>
                </a:gridCol>
                <a:gridCol w="773746">
                  <a:extLst>
                    <a:ext uri="{9D8B030D-6E8A-4147-A177-3AD203B41FA5}">
                      <a16:colId xmlns:a16="http://schemas.microsoft.com/office/drawing/2014/main" val="3428034311"/>
                    </a:ext>
                  </a:extLst>
                </a:gridCol>
                <a:gridCol w="807606">
                  <a:extLst>
                    <a:ext uri="{9D8B030D-6E8A-4147-A177-3AD203B41FA5}">
                      <a16:colId xmlns:a16="http://schemas.microsoft.com/office/drawing/2014/main" val="283475510"/>
                    </a:ext>
                  </a:extLst>
                </a:gridCol>
                <a:gridCol w="927386">
                  <a:extLst>
                    <a:ext uri="{9D8B030D-6E8A-4147-A177-3AD203B41FA5}">
                      <a16:colId xmlns:a16="http://schemas.microsoft.com/office/drawing/2014/main" val="593627808"/>
                    </a:ext>
                  </a:extLst>
                </a:gridCol>
                <a:gridCol w="885093">
                  <a:extLst>
                    <a:ext uri="{9D8B030D-6E8A-4147-A177-3AD203B41FA5}">
                      <a16:colId xmlns:a16="http://schemas.microsoft.com/office/drawing/2014/main" val="1722347321"/>
                    </a:ext>
                  </a:extLst>
                </a:gridCol>
                <a:gridCol w="71152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95097">
                  <a:extLst>
                    <a:ext uri="{9D8B030D-6E8A-4147-A177-3AD203B41FA5}">
                      <a16:colId xmlns:a16="http://schemas.microsoft.com/office/drawing/2014/main" val="3711225706"/>
                    </a:ext>
                  </a:extLst>
                </a:gridCol>
                <a:gridCol w="597877">
                  <a:extLst>
                    <a:ext uri="{9D8B030D-6E8A-4147-A177-3AD203B41FA5}">
                      <a16:colId xmlns:a16="http://schemas.microsoft.com/office/drawing/2014/main" val="2443076076"/>
                    </a:ext>
                  </a:extLst>
                </a:gridCol>
                <a:gridCol w="615461">
                  <a:extLst>
                    <a:ext uri="{9D8B030D-6E8A-4147-A177-3AD203B41FA5}">
                      <a16:colId xmlns:a16="http://schemas.microsoft.com/office/drawing/2014/main" val="548129053"/>
                    </a:ext>
                  </a:extLst>
                </a:gridCol>
                <a:gridCol w="615462">
                  <a:extLst>
                    <a:ext uri="{9D8B030D-6E8A-4147-A177-3AD203B41FA5}">
                      <a16:colId xmlns:a16="http://schemas.microsoft.com/office/drawing/2014/main" val="1912339010"/>
                    </a:ext>
                  </a:extLst>
                </a:gridCol>
                <a:gridCol w="687063">
                  <a:extLst>
                    <a:ext uri="{9D8B030D-6E8A-4147-A177-3AD203B41FA5}">
                      <a16:colId xmlns:a16="http://schemas.microsoft.com/office/drawing/2014/main" val="1618478106"/>
                    </a:ext>
                  </a:extLst>
                </a:gridCol>
                <a:gridCol w="561444">
                  <a:extLst>
                    <a:ext uri="{9D8B030D-6E8A-4147-A177-3AD203B41FA5}">
                      <a16:colId xmlns:a16="http://schemas.microsoft.com/office/drawing/2014/main" val="1036739184"/>
                    </a:ext>
                  </a:extLst>
                </a:gridCol>
                <a:gridCol w="605003">
                  <a:extLst>
                    <a:ext uri="{9D8B030D-6E8A-4147-A177-3AD203B41FA5}">
                      <a16:colId xmlns:a16="http://schemas.microsoft.com/office/drawing/2014/main" val="1791946002"/>
                    </a:ext>
                  </a:extLst>
                </a:gridCol>
                <a:gridCol w="70798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0">
                <a:tc>
                  <a:txBody>
                    <a:bodyPr/>
                    <a:lstStyle/>
                    <a:p>
                      <a:pPr algn="ctr"/>
                      <a:r>
                        <a:rPr lang="en-US" sz="900" dirty="0"/>
                        <a:t>Barometer  up/down</a:t>
                      </a:r>
                    </a:p>
                  </a:txBody>
                  <a:tcPr anchor="ctr"/>
                </a:tc>
                <a:tc>
                  <a:txBody>
                    <a:bodyPr/>
                    <a:lstStyle/>
                    <a:p>
                      <a:pPr algn="ctr"/>
                      <a:r>
                        <a:rPr lang="en-US" sz="900" dirty="0"/>
                        <a:t>-</a:t>
                      </a:r>
                    </a:p>
                  </a:txBody>
                  <a:tcPr anchor="ctr"/>
                </a:tc>
                <a:tc>
                  <a:txBody>
                    <a:bodyPr/>
                    <a:lstStyle/>
                    <a:p>
                      <a:pPr algn="ctr"/>
                      <a:r>
                        <a:rPr lang="en-US" sz="900" dirty="0"/>
                        <a:t>Heading up/down</a:t>
                      </a:r>
                    </a:p>
                  </a:txBody>
                  <a:tcPr anchor="ctr"/>
                </a:tc>
                <a:tc>
                  <a:txBody>
                    <a:bodyPr/>
                    <a:lstStyle/>
                    <a:p>
                      <a:pPr algn="ctr"/>
                      <a:r>
                        <a:rPr lang="en-US" sz="900" dirty="0"/>
                        <a:t>VOR1</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a:t>
                      </a:r>
                    </a:p>
                    <a:p>
                      <a:pPr marL="0" algn="ctr" defTabSz="914400" rtl="0" eaLnBrk="1" latinLnBrk="0" hangingPunct="1"/>
                      <a:r>
                        <a:rPr lang="en-US" sz="900" kern="1200" dirty="0">
                          <a:solidFill>
                            <a:schemeClr val="dk1"/>
                          </a:solidFill>
                          <a:latin typeface="+mn-lt"/>
                          <a:ea typeface="+mn-ea"/>
                          <a:cs typeface="+mn-cs"/>
                        </a:rPr>
                        <a:t>hold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a:t>
                      </a:r>
                    </a:p>
                    <a:p>
                      <a:pPr algn="ctr"/>
                      <a:r>
                        <a:rPr lang="en-US" sz="900" dirty="0"/>
                        <a:t>on</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Radar ALT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r>
                        <a:rPr lang="en-US" sz="900" dirty="0"/>
                        <a:t>VEC / ACL</a:t>
                      </a:r>
                    </a:p>
                    <a:p>
                      <a:pPr algn="ctr"/>
                      <a:r>
                        <a:rPr lang="en-US" sz="900" dirty="0"/>
                        <a:t>up/down</a:t>
                      </a:r>
                    </a:p>
                  </a:txBody>
                  <a:tcPr anchor="ctr"/>
                </a:tc>
                <a:tc>
                  <a:txBody>
                    <a:bodyPr/>
                    <a:lstStyle/>
                    <a:p>
                      <a:pPr algn="ctr"/>
                      <a:r>
                        <a:rPr lang="en-US" sz="900" dirty="0"/>
                        <a:t>TCN mode up/down</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Radar ALT</a:t>
                      </a:r>
                    </a:p>
                    <a:p>
                      <a:pPr algn="ctr"/>
                      <a:r>
                        <a:rPr lang="en-US" sz="900" dirty="0"/>
                        <a:t>test</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TAC channel </a:t>
                      </a:r>
                    </a:p>
                    <a:p>
                      <a:pPr algn="ctr"/>
                      <a:r>
                        <a:rPr lang="en-US" sz="900" dirty="0"/>
                        <a:t>1s up/down</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TAC channel </a:t>
                      </a:r>
                    </a:p>
                    <a:p>
                      <a:pPr algn="ctr"/>
                      <a:r>
                        <a:rPr lang="en-US" sz="900" dirty="0"/>
                        <a:t>10s up/down</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Pitch </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t>AP</a:t>
                      </a:r>
                    </a:p>
                    <a:p>
                      <a:pPr algn="ctr"/>
                      <a:r>
                        <a:rPr lang="en-US" sz="900" dirty="0"/>
                        <a:t>disconnect</a:t>
                      </a:r>
                    </a:p>
                  </a:txBody>
                  <a:tcPr anchor="ctr"/>
                </a:tc>
                <a:extLst>
                  <a:ext uri="{0D108BD9-81ED-4DB2-BD59-A6C34878D82A}">
                    <a16:rowId xmlns:a16="http://schemas.microsoft.com/office/drawing/2014/main" val="1534079377"/>
                  </a:ext>
                </a:extLst>
              </a:tr>
            </a:tbl>
          </a:graphicData>
        </a:graphic>
      </p:graphicFrame>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733849"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77141"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3" name="TextBox 2">
            <a:extLst>
              <a:ext uri="{FF2B5EF4-FFF2-40B4-BE49-F238E27FC236}">
                <a16:creationId xmlns:a16="http://schemas.microsoft.com/office/drawing/2014/main" id="{EDCD4419-7CD7-B2BC-5F73-F8FBA1290BAF}"/>
              </a:ext>
            </a:extLst>
          </p:cNvPr>
          <p:cNvSpPr txBox="1"/>
          <p:nvPr/>
        </p:nvSpPr>
        <p:spPr>
          <a:xfrm>
            <a:off x="1153275" y="202184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9" name="Straight Connector 8">
            <a:extLst>
              <a:ext uri="{FF2B5EF4-FFF2-40B4-BE49-F238E27FC236}">
                <a16:creationId xmlns:a16="http://schemas.microsoft.com/office/drawing/2014/main" id="{10B3B07D-552F-5058-B97F-BD4009DC1E3D}"/>
              </a:ext>
            </a:extLst>
          </p:cNvPr>
          <p:cNvCxnSpPr>
            <a:cxnSpLocks/>
          </p:cNvCxnSpPr>
          <p:nvPr/>
        </p:nvCxnSpPr>
        <p:spPr>
          <a:xfrm>
            <a:off x="581550" y="1977310"/>
            <a:ext cx="779586"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19" name="Straight Connector 18">
            <a:extLst>
              <a:ext uri="{FF2B5EF4-FFF2-40B4-BE49-F238E27FC236}">
                <a16:creationId xmlns:a16="http://schemas.microsoft.com/office/drawing/2014/main" id="{D6E5946D-D6AB-730A-179D-BDFF9105C247}"/>
              </a:ext>
            </a:extLst>
          </p:cNvPr>
          <p:cNvCxnSpPr>
            <a:cxnSpLocks/>
          </p:cNvCxnSpPr>
          <p:nvPr/>
        </p:nvCxnSpPr>
        <p:spPr>
          <a:xfrm>
            <a:off x="581555" y="1977310"/>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32" name="Straight Connector 31">
            <a:extLst>
              <a:ext uri="{FF2B5EF4-FFF2-40B4-BE49-F238E27FC236}">
                <a16:creationId xmlns:a16="http://schemas.microsoft.com/office/drawing/2014/main" id="{25F1B211-1499-14A1-2756-FE6803F1FA0E}"/>
              </a:ext>
            </a:extLst>
          </p:cNvPr>
          <p:cNvCxnSpPr>
            <a:cxnSpLocks/>
          </p:cNvCxnSpPr>
          <p:nvPr/>
        </p:nvCxnSpPr>
        <p:spPr>
          <a:xfrm>
            <a:off x="1361136" y="1989013"/>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1" name="Straight Connector 40">
            <a:extLst>
              <a:ext uri="{FF2B5EF4-FFF2-40B4-BE49-F238E27FC236}">
                <a16:creationId xmlns:a16="http://schemas.microsoft.com/office/drawing/2014/main" id="{38DA1A1B-5FF9-1B11-BB38-2AB2F3518781}"/>
              </a:ext>
            </a:extLst>
          </p:cNvPr>
          <p:cNvCxnSpPr>
            <a:cxnSpLocks/>
          </p:cNvCxnSpPr>
          <p:nvPr/>
        </p:nvCxnSpPr>
        <p:spPr>
          <a:xfrm>
            <a:off x="581550" y="2340730"/>
            <a:ext cx="779586"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2" name="Straight Connector 41">
            <a:extLst>
              <a:ext uri="{FF2B5EF4-FFF2-40B4-BE49-F238E27FC236}">
                <a16:creationId xmlns:a16="http://schemas.microsoft.com/office/drawing/2014/main" id="{19B4921E-E065-D138-14E0-9E5986B7C653}"/>
              </a:ext>
            </a:extLst>
          </p:cNvPr>
          <p:cNvCxnSpPr>
            <a:cxnSpLocks/>
          </p:cNvCxnSpPr>
          <p:nvPr/>
        </p:nvCxnSpPr>
        <p:spPr>
          <a:xfrm flipV="1">
            <a:off x="9050215" y="1983160"/>
            <a:ext cx="687012" cy="5853"/>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3" name="Straight Connector 42">
            <a:extLst>
              <a:ext uri="{FF2B5EF4-FFF2-40B4-BE49-F238E27FC236}">
                <a16:creationId xmlns:a16="http://schemas.microsoft.com/office/drawing/2014/main" id="{4D603CEB-F7DE-5DD4-9EB6-5EFD1733D5D7}"/>
              </a:ext>
            </a:extLst>
          </p:cNvPr>
          <p:cNvCxnSpPr>
            <a:cxnSpLocks/>
          </p:cNvCxnSpPr>
          <p:nvPr/>
        </p:nvCxnSpPr>
        <p:spPr>
          <a:xfrm>
            <a:off x="9047279" y="1986086"/>
            <a:ext cx="2930" cy="354644"/>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7ABAC779-93F3-16E3-8094-40C2D6D84B0A}"/>
              </a:ext>
            </a:extLst>
          </p:cNvPr>
          <p:cNvCxnSpPr>
            <a:cxnSpLocks/>
          </p:cNvCxnSpPr>
          <p:nvPr/>
        </p:nvCxnSpPr>
        <p:spPr>
          <a:xfrm>
            <a:off x="9737232" y="1989013"/>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D9842092-79E0-54D9-8281-89E405DE2E80}"/>
              </a:ext>
            </a:extLst>
          </p:cNvPr>
          <p:cNvCxnSpPr>
            <a:cxnSpLocks/>
          </p:cNvCxnSpPr>
          <p:nvPr/>
        </p:nvCxnSpPr>
        <p:spPr>
          <a:xfrm>
            <a:off x="9050215" y="2346580"/>
            <a:ext cx="687012"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sp>
        <p:nvSpPr>
          <p:cNvPr id="57" name="TextBox 56">
            <a:extLst>
              <a:ext uri="{FF2B5EF4-FFF2-40B4-BE49-F238E27FC236}">
                <a16:creationId xmlns:a16="http://schemas.microsoft.com/office/drawing/2014/main" id="{B5781426-167B-DE2E-613C-DE5871B5B9B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59" name="Title 58">
            <a:extLst>
              <a:ext uri="{FF2B5EF4-FFF2-40B4-BE49-F238E27FC236}">
                <a16:creationId xmlns:a16="http://schemas.microsoft.com/office/drawing/2014/main" id="{B26C8CE2-0B28-2735-619D-A787C7668CA2}"/>
              </a:ext>
            </a:extLst>
          </p:cNvPr>
          <p:cNvSpPr>
            <a:spLocks noGrp="1"/>
          </p:cNvSpPr>
          <p:nvPr>
            <p:ph type="title"/>
          </p:nvPr>
        </p:nvSpPr>
        <p:spPr>
          <a:xfrm>
            <a:off x="7907" y="-662703"/>
            <a:ext cx="2846611" cy="474708"/>
          </a:xfrm>
        </p:spPr>
        <p:txBody>
          <a:bodyPr>
            <a:normAutofit/>
          </a:bodyPr>
          <a:lstStyle/>
          <a:p>
            <a:pPr algn="ctr"/>
            <a:r>
              <a:rPr lang="en-US" sz="1600" dirty="0"/>
              <a:t>Laminar Grumman F14 Tomcat</a:t>
            </a:r>
          </a:p>
        </p:txBody>
      </p:sp>
      <p:sp>
        <p:nvSpPr>
          <p:cNvPr id="7" name="TextBox 6">
            <a:extLst>
              <a:ext uri="{FF2B5EF4-FFF2-40B4-BE49-F238E27FC236}">
                <a16:creationId xmlns:a16="http://schemas.microsoft.com/office/drawing/2014/main" id="{E8EF3C59-773D-E7AB-CA95-6B31B4FCA4E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0213622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792308" y="225374"/>
            <a:ext cx="3236378"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Grumman F14 Tomcat</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34797" y="935458"/>
            <a:ext cx="10618820" cy="1323439"/>
          </a:xfrm>
          <a:prstGeom prst="rect">
            <a:avLst/>
          </a:prstGeom>
          <a:noFill/>
        </p:spPr>
        <p:txBody>
          <a:bodyPr wrap="square">
            <a:spAutoFit/>
          </a:bodyPr>
          <a:lstStyle/>
          <a:p>
            <a:r>
              <a:rPr lang="en-US" sz="1600" dirty="0">
                <a:solidFill>
                  <a:schemeClr val="accent1">
                    <a:lumMod val="50000"/>
                  </a:schemeClr>
                </a:solidFill>
              </a:rPr>
              <a:t>Note: the VEC/ACL rotary and the Radar ALT test button both activate the relevant commands in the SIM, but in both cases this does not trigger the corresponding animation in the aircraft (button moving for VEC/ACL, test light illuminating for Radar ALT test. </a:t>
            </a:r>
          </a:p>
          <a:p>
            <a:endParaRPr lang="en-US" sz="1600" dirty="0">
              <a:solidFill>
                <a:schemeClr val="accent1">
                  <a:lumMod val="50000"/>
                </a:schemeClr>
              </a:solidFill>
            </a:endParaRPr>
          </a:p>
          <a:p>
            <a:endParaRPr lang="en-US" sz="1600" dirty="0">
              <a:solidFill>
                <a:schemeClr val="accent1">
                  <a:lumMod val="50000"/>
                </a:schemeClr>
              </a:solidFill>
            </a:endParaRPr>
          </a:p>
        </p:txBody>
      </p:sp>
      <p:sp>
        <p:nvSpPr>
          <p:cNvPr id="7" name="TextBox 6">
            <a:extLst>
              <a:ext uri="{FF2B5EF4-FFF2-40B4-BE49-F238E27FC236}">
                <a16:creationId xmlns:a16="http://schemas.microsoft.com/office/drawing/2014/main" id="{2BEACF18-E84A-755D-1CDB-14BE797B654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7FBD51AA-F435-E3D3-2B73-979A8B8FDEAD}"/>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0665774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MD F4 Phantom II</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412492284"/>
              </p:ext>
            </p:extLst>
          </p:nvPr>
        </p:nvGraphicFramePr>
        <p:xfrm>
          <a:off x="581555" y="913851"/>
          <a:ext cx="11028889" cy="3123421"/>
        </p:xfrm>
        <a:graphic>
          <a:graphicData uri="http://schemas.openxmlformats.org/drawingml/2006/table">
            <a:tbl>
              <a:tblPr firstRow="1" bandRow="1">
                <a:tableStyleId>{5C22544A-7EE6-4342-B048-85BDC9FD1C3A}</a:tableStyleId>
              </a:tblPr>
              <a:tblGrid>
                <a:gridCol w="779585">
                  <a:extLst>
                    <a:ext uri="{9D8B030D-6E8A-4147-A177-3AD203B41FA5}">
                      <a16:colId xmlns:a16="http://schemas.microsoft.com/office/drawing/2014/main" val="2580403946"/>
                    </a:ext>
                  </a:extLst>
                </a:gridCol>
                <a:gridCol w="773746">
                  <a:extLst>
                    <a:ext uri="{9D8B030D-6E8A-4147-A177-3AD203B41FA5}">
                      <a16:colId xmlns:a16="http://schemas.microsoft.com/office/drawing/2014/main" val="3428034311"/>
                    </a:ext>
                  </a:extLst>
                </a:gridCol>
                <a:gridCol w="709223">
                  <a:extLst>
                    <a:ext uri="{9D8B030D-6E8A-4147-A177-3AD203B41FA5}">
                      <a16:colId xmlns:a16="http://schemas.microsoft.com/office/drawing/2014/main" val="283475510"/>
                    </a:ext>
                  </a:extLst>
                </a:gridCol>
                <a:gridCol w="1025769">
                  <a:extLst>
                    <a:ext uri="{9D8B030D-6E8A-4147-A177-3AD203B41FA5}">
                      <a16:colId xmlns:a16="http://schemas.microsoft.com/office/drawing/2014/main" val="593627808"/>
                    </a:ext>
                  </a:extLst>
                </a:gridCol>
                <a:gridCol w="885093">
                  <a:extLst>
                    <a:ext uri="{9D8B030D-6E8A-4147-A177-3AD203B41FA5}">
                      <a16:colId xmlns:a16="http://schemas.microsoft.com/office/drawing/2014/main" val="1722347321"/>
                    </a:ext>
                  </a:extLst>
                </a:gridCol>
                <a:gridCol w="71152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95097">
                  <a:extLst>
                    <a:ext uri="{9D8B030D-6E8A-4147-A177-3AD203B41FA5}">
                      <a16:colId xmlns:a16="http://schemas.microsoft.com/office/drawing/2014/main" val="3711225706"/>
                    </a:ext>
                  </a:extLst>
                </a:gridCol>
                <a:gridCol w="597877">
                  <a:extLst>
                    <a:ext uri="{9D8B030D-6E8A-4147-A177-3AD203B41FA5}">
                      <a16:colId xmlns:a16="http://schemas.microsoft.com/office/drawing/2014/main" val="2443076076"/>
                    </a:ext>
                  </a:extLst>
                </a:gridCol>
                <a:gridCol w="615461">
                  <a:extLst>
                    <a:ext uri="{9D8B030D-6E8A-4147-A177-3AD203B41FA5}">
                      <a16:colId xmlns:a16="http://schemas.microsoft.com/office/drawing/2014/main" val="548129053"/>
                    </a:ext>
                  </a:extLst>
                </a:gridCol>
                <a:gridCol w="615462">
                  <a:extLst>
                    <a:ext uri="{9D8B030D-6E8A-4147-A177-3AD203B41FA5}">
                      <a16:colId xmlns:a16="http://schemas.microsoft.com/office/drawing/2014/main" val="1912339010"/>
                    </a:ext>
                  </a:extLst>
                </a:gridCol>
                <a:gridCol w="609600">
                  <a:extLst>
                    <a:ext uri="{9D8B030D-6E8A-4147-A177-3AD203B41FA5}">
                      <a16:colId xmlns:a16="http://schemas.microsoft.com/office/drawing/2014/main" val="1618478106"/>
                    </a:ext>
                  </a:extLst>
                </a:gridCol>
                <a:gridCol w="638907">
                  <a:extLst>
                    <a:ext uri="{9D8B030D-6E8A-4147-A177-3AD203B41FA5}">
                      <a16:colId xmlns:a16="http://schemas.microsoft.com/office/drawing/2014/main" val="1036739184"/>
                    </a:ext>
                  </a:extLst>
                </a:gridCol>
                <a:gridCol w="656493">
                  <a:extLst>
                    <a:ext uri="{9D8B030D-6E8A-4147-A177-3AD203B41FA5}">
                      <a16:colId xmlns:a16="http://schemas.microsoft.com/office/drawing/2014/main" val="1791946002"/>
                    </a:ext>
                  </a:extLst>
                </a:gridCol>
                <a:gridCol w="65649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0">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Heading up/down</a:t>
                      </a:r>
                    </a:p>
                  </a:txBody>
                  <a:tcPr anchor="ctr"/>
                </a:tc>
                <a:tc>
                  <a:txBody>
                    <a:bodyPr/>
                    <a:lstStyle/>
                    <a:p>
                      <a:pPr algn="ctr"/>
                      <a:r>
                        <a:rPr lang="en-US" sz="900" dirty="0"/>
                        <a:t>VOR1</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Central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 10s</a:t>
                      </a:r>
                    </a:p>
                    <a:p>
                      <a:pPr algn="ctr"/>
                      <a:r>
                        <a:rPr lang="en-US" sz="900" dirty="0"/>
                        <a:t>coarse up/down</a:t>
                      </a:r>
                    </a:p>
                  </a:txBody>
                  <a:tcPr anchor="ctr"/>
                </a:tc>
                <a:tc>
                  <a:txBody>
                    <a:bodyPr/>
                    <a:lstStyle/>
                    <a:p>
                      <a:pPr algn="ctr"/>
                      <a:r>
                        <a:rPr lang="en-US" sz="900" dirty="0"/>
                        <a:t>NAV 100s</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Left-hand</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 10s</a:t>
                      </a:r>
                    </a:p>
                    <a:p>
                      <a:pPr algn="ctr"/>
                      <a:r>
                        <a:rPr lang="en-US" sz="900" dirty="0"/>
                        <a:t>coarse up/down</a:t>
                      </a:r>
                    </a:p>
                  </a:txBody>
                  <a:tcPr anchor="ctr"/>
                </a:tc>
                <a:tc>
                  <a:txBody>
                    <a:bodyPr/>
                    <a:lstStyle/>
                    <a:p>
                      <a:pPr algn="ctr"/>
                      <a:r>
                        <a:rPr lang="en-US" sz="900" dirty="0"/>
                        <a:t>COM1 100s</a:t>
                      </a:r>
                    </a:p>
                    <a:p>
                      <a:pPr algn="ctr"/>
                      <a:r>
                        <a:rPr lang="en-US" sz="900" dirty="0"/>
                        <a:t>fine up/down</a:t>
                      </a:r>
                    </a:p>
                  </a:txBody>
                  <a:tcPr anchor="ctr"/>
                </a:tc>
                <a:tc rowSpan="2">
                  <a:txBody>
                    <a:bodyPr/>
                    <a:lstStyle/>
                    <a:p>
                      <a:pPr algn="ctr"/>
                      <a:r>
                        <a:rPr lang="en-US" sz="900" dirty="0"/>
                        <a:t>Right-hand</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 10s</a:t>
                      </a:r>
                    </a:p>
                    <a:p>
                      <a:pPr algn="ctr"/>
                      <a:r>
                        <a:rPr lang="en-US" sz="900" dirty="0"/>
                        <a:t>coarse up/down</a:t>
                      </a:r>
                    </a:p>
                  </a:txBody>
                  <a:tcPr anchor="ctr"/>
                </a:tc>
                <a:tc>
                  <a:txBody>
                    <a:bodyPr/>
                    <a:lstStyle/>
                    <a:p>
                      <a:pPr algn="ctr"/>
                      <a:r>
                        <a:rPr lang="en-US" sz="900" dirty="0"/>
                        <a:t>COM2 100s</a:t>
                      </a:r>
                    </a:p>
                    <a:p>
                      <a:pPr algn="ct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42846" y="1981272"/>
            <a:ext cx="2631831" cy="1121109"/>
            <a:chOff x="2928836" y="2277585"/>
            <a:chExt cx="2398587"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28836" y="2277585"/>
              <a:ext cx="2398587"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28836" y="3389718"/>
              <a:ext cx="2398587" cy="8976"/>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28836"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733849"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77141"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jet with yellow accents&#10;&#10;Description automatically generated">
            <a:extLst>
              <a:ext uri="{FF2B5EF4-FFF2-40B4-BE49-F238E27FC236}">
                <a16:creationId xmlns:a16="http://schemas.microsoft.com/office/drawing/2014/main" id="{29BFC47A-FA0C-F900-F539-5F5A4C0B6CBF}"/>
              </a:ext>
            </a:extLst>
          </p:cNvPr>
          <p:cNvPicPr>
            <a:picLocks noChangeAspect="1"/>
          </p:cNvPicPr>
          <p:nvPr/>
        </p:nvPicPr>
        <p:blipFill>
          <a:blip r:embed="rId5"/>
          <a:stretch>
            <a:fillRect/>
          </a:stretch>
        </p:blipFill>
        <p:spPr>
          <a:xfrm>
            <a:off x="-122366" y="4037272"/>
            <a:ext cx="4470915" cy="2514889"/>
          </a:xfrm>
          <a:prstGeom prst="rect">
            <a:avLst/>
          </a:prstGeom>
        </p:spPr>
      </p:pic>
      <p:sp>
        <p:nvSpPr>
          <p:cNvPr id="23" name="TextBox 22">
            <a:extLst>
              <a:ext uri="{FF2B5EF4-FFF2-40B4-BE49-F238E27FC236}">
                <a16:creationId xmlns:a16="http://schemas.microsoft.com/office/drawing/2014/main" id="{47AADAFC-466F-0B38-C6B8-9BEE391B7531}"/>
              </a:ext>
            </a:extLst>
          </p:cNvPr>
          <p:cNvSpPr txBox="1"/>
          <p:nvPr/>
        </p:nvSpPr>
        <p:spPr>
          <a:xfrm>
            <a:off x="5274745" y="219367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4" name="TextBox 23">
            <a:extLst>
              <a:ext uri="{FF2B5EF4-FFF2-40B4-BE49-F238E27FC236}">
                <a16:creationId xmlns:a16="http://schemas.microsoft.com/office/drawing/2014/main" id="{A9023895-6AC0-C364-042F-84D22BF12382}"/>
              </a:ext>
            </a:extLst>
          </p:cNvPr>
          <p:cNvSpPr txBox="1"/>
          <p:nvPr/>
        </p:nvSpPr>
        <p:spPr>
          <a:xfrm>
            <a:off x="5279799" y="256886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6" name="TextBox 25">
            <a:extLst>
              <a:ext uri="{FF2B5EF4-FFF2-40B4-BE49-F238E27FC236}">
                <a16:creationId xmlns:a16="http://schemas.microsoft.com/office/drawing/2014/main" id="{A3E0D245-EE42-8F20-64F0-716CB098C5C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28" name="Title 27">
            <a:extLst>
              <a:ext uri="{FF2B5EF4-FFF2-40B4-BE49-F238E27FC236}">
                <a16:creationId xmlns:a16="http://schemas.microsoft.com/office/drawing/2014/main" id="{15AA4A7C-23AD-CCB9-4E3E-5B944CBBE05F}"/>
              </a:ext>
            </a:extLst>
          </p:cNvPr>
          <p:cNvSpPr>
            <a:spLocks noGrp="1"/>
          </p:cNvSpPr>
          <p:nvPr>
            <p:ph type="title"/>
          </p:nvPr>
        </p:nvSpPr>
        <p:spPr>
          <a:xfrm>
            <a:off x="0" y="-587592"/>
            <a:ext cx="3787584" cy="425251"/>
          </a:xfrm>
        </p:spPr>
        <p:txBody>
          <a:bodyPr>
            <a:normAutofit/>
          </a:bodyPr>
          <a:lstStyle/>
          <a:p>
            <a:pPr algn="ctr"/>
            <a:r>
              <a:rPr lang="en-US" sz="1600" dirty="0"/>
              <a:t>Laminar McDonnell Douglas F4 Phantom II</a:t>
            </a:r>
          </a:p>
        </p:txBody>
      </p:sp>
      <p:sp>
        <p:nvSpPr>
          <p:cNvPr id="6" name="TextBox 5">
            <a:extLst>
              <a:ext uri="{FF2B5EF4-FFF2-40B4-BE49-F238E27FC236}">
                <a16:creationId xmlns:a16="http://schemas.microsoft.com/office/drawing/2014/main" id="{506D3B20-8718-B003-5071-1191CB96138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065511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MD F4 Phantom II</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34797" y="935458"/>
            <a:ext cx="10618820" cy="2308324"/>
          </a:xfrm>
          <a:prstGeom prst="rect">
            <a:avLst/>
          </a:prstGeom>
          <a:noFill/>
        </p:spPr>
        <p:txBody>
          <a:bodyPr wrap="square">
            <a:spAutoFit/>
          </a:bodyPr>
          <a:lstStyle/>
          <a:p>
            <a:r>
              <a:rPr lang="en-US" sz="1600" dirty="0">
                <a:solidFill>
                  <a:schemeClr val="accent1">
                    <a:lumMod val="50000"/>
                  </a:schemeClr>
                </a:solidFill>
              </a:rPr>
              <a:t>NAV - Use Toggles 6 to configure the NAV frequency. Set Toggle 6* (check no other Toggles active) and move the left-hand rotary to its bottom position (IAS).  Use the right-hand rotary to adjust the frequency.  Use the left-hand rotary in the bottom two positions (IAS &amp; CRS) to flip between adjusting the 100s and10s components of the frequency (equivalent to adjusting the left and right knobs on the NAV control).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COM1 frequency and Toggle 4* </a:t>
            </a:r>
          </a:p>
          <a:p>
            <a:r>
              <a:rPr lang="en-US" sz="1600" dirty="0">
                <a:solidFill>
                  <a:schemeClr val="accent1">
                    <a:lumMod val="50000"/>
                  </a:schemeClr>
                </a:solidFill>
              </a:rPr>
              <a:t>(check no other toggles active) adjusts the COM2 frequency.</a:t>
            </a:r>
          </a:p>
          <a:p>
            <a:endParaRPr lang="en-US" sz="1600" dirty="0">
              <a:solidFill>
                <a:schemeClr val="accent1">
                  <a:lumMod val="50000"/>
                </a:schemeClr>
              </a:solidFill>
            </a:endParaRPr>
          </a:p>
          <a:p>
            <a:endParaRPr lang="en-US" sz="1600" dirty="0">
              <a:solidFill>
                <a:schemeClr val="accent1">
                  <a:lumMod val="50000"/>
                </a:schemeClr>
              </a:solidFill>
            </a:endParaRPr>
          </a:p>
        </p:txBody>
      </p:sp>
      <p:sp>
        <p:nvSpPr>
          <p:cNvPr id="8" name="TextBox 7">
            <a:extLst>
              <a:ext uri="{FF2B5EF4-FFF2-40B4-BE49-F238E27FC236}">
                <a16:creationId xmlns:a16="http://schemas.microsoft.com/office/drawing/2014/main" id="{879F3D6F-EA36-72F7-67ED-20E845A97F0E}"/>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7" name="TextBox 6">
            <a:extLst>
              <a:ext uri="{FF2B5EF4-FFF2-40B4-BE49-F238E27FC236}">
                <a16:creationId xmlns:a16="http://schemas.microsoft.com/office/drawing/2014/main" id="{77BB3692-5AEB-B478-9069-01A9B6B9AA8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1329073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t>
            </a:r>
            <a:r>
              <a:rPr lang="en-US" sz="2800" dirty="0" err="1">
                <a:solidFill>
                  <a:schemeClr val="accent1">
                    <a:lumMod val="50000"/>
                  </a:schemeClr>
                </a:solidFill>
              </a:rPr>
              <a:t>Lancair</a:t>
            </a:r>
            <a:r>
              <a:rPr lang="en-US" sz="2800" dirty="0">
                <a:solidFill>
                  <a:schemeClr val="accent1">
                    <a:lumMod val="50000"/>
                  </a:schemeClr>
                </a:solidFill>
              </a:rPr>
              <a:t> Evolution</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506338537"/>
              </p:ext>
            </p:extLst>
          </p:nvPr>
        </p:nvGraphicFramePr>
        <p:xfrm>
          <a:off x="308539" y="849071"/>
          <a:ext cx="11534937" cy="3260581"/>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752107">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68833">
                  <a:extLst>
                    <a:ext uri="{9D8B030D-6E8A-4147-A177-3AD203B41FA5}">
                      <a16:colId xmlns:a16="http://schemas.microsoft.com/office/drawing/2014/main" val="1618478106"/>
                    </a:ext>
                  </a:extLst>
                </a:gridCol>
                <a:gridCol w="555372">
                  <a:extLst>
                    <a:ext uri="{9D8B030D-6E8A-4147-A177-3AD203B41FA5}">
                      <a16:colId xmlns:a16="http://schemas.microsoft.com/office/drawing/2014/main" val="1036739184"/>
                    </a:ext>
                  </a:extLst>
                </a:gridCol>
                <a:gridCol w="668989">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VOR2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TRK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SEL</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rowSpan="3">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VOR </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AP VNAV</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AP GPSS</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1926643" y="1914369"/>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777047" y="215265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777047" y="250242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00462"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white airplane with lights on&#10;&#10;Description automatically generated">
            <a:extLst>
              <a:ext uri="{FF2B5EF4-FFF2-40B4-BE49-F238E27FC236}">
                <a16:creationId xmlns:a16="http://schemas.microsoft.com/office/drawing/2014/main" id="{97548876-2B39-14C7-52E6-2D3ADB09D7F0}"/>
              </a:ext>
            </a:extLst>
          </p:cNvPr>
          <p:cNvPicPr>
            <a:picLocks noChangeAspect="1"/>
          </p:cNvPicPr>
          <p:nvPr/>
        </p:nvPicPr>
        <p:blipFill>
          <a:blip r:embed="rId5"/>
          <a:stretch>
            <a:fillRect/>
          </a:stretch>
        </p:blipFill>
        <p:spPr>
          <a:xfrm>
            <a:off x="6172" y="4042882"/>
            <a:ext cx="4076557" cy="2293063"/>
          </a:xfrm>
          <a:prstGeom prst="rect">
            <a:avLst/>
          </a:prstGeom>
        </p:spPr>
      </p:pic>
      <p:sp>
        <p:nvSpPr>
          <p:cNvPr id="7" name="TextBox 6">
            <a:extLst>
              <a:ext uri="{FF2B5EF4-FFF2-40B4-BE49-F238E27FC236}">
                <a16:creationId xmlns:a16="http://schemas.microsoft.com/office/drawing/2014/main" id="{6D32A3F8-1623-68FF-03B3-050CB58BD2C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8F79F850-89F7-48F0-C31B-06F7A559EA79}"/>
              </a:ext>
            </a:extLst>
          </p:cNvPr>
          <p:cNvSpPr>
            <a:spLocks noGrp="1"/>
          </p:cNvSpPr>
          <p:nvPr>
            <p:ph type="title"/>
          </p:nvPr>
        </p:nvSpPr>
        <p:spPr>
          <a:xfrm>
            <a:off x="-60297" y="-453224"/>
            <a:ext cx="2604714" cy="315212"/>
          </a:xfrm>
        </p:spPr>
        <p:txBody>
          <a:bodyPr>
            <a:normAutofit/>
          </a:bodyPr>
          <a:lstStyle/>
          <a:p>
            <a:pPr algn="ctr"/>
            <a:r>
              <a:rPr lang="en-US" sz="1600" dirty="0"/>
              <a:t>Laminar </a:t>
            </a:r>
            <a:r>
              <a:rPr lang="en-US" sz="1600" dirty="0" err="1"/>
              <a:t>Lancair</a:t>
            </a:r>
            <a:r>
              <a:rPr lang="en-US" sz="1600" dirty="0"/>
              <a:t> Evolution</a:t>
            </a:r>
          </a:p>
        </p:txBody>
      </p:sp>
      <p:sp>
        <p:nvSpPr>
          <p:cNvPr id="15" name="TextBox 14">
            <a:extLst>
              <a:ext uri="{FF2B5EF4-FFF2-40B4-BE49-F238E27FC236}">
                <a16:creationId xmlns:a16="http://schemas.microsoft.com/office/drawing/2014/main" id="{9DD6B2B5-10BE-E3B9-F0AF-99FF0892449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7832066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a:t>
            </a:r>
            <a:r>
              <a:rPr lang="en-US" sz="2800" dirty="0" err="1">
                <a:solidFill>
                  <a:schemeClr val="accent1">
                    <a:lumMod val="50000"/>
                  </a:schemeClr>
                </a:solidFill>
              </a:rPr>
              <a:t>Lancair</a:t>
            </a:r>
            <a:r>
              <a:rPr lang="en-US" sz="2800" dirty="0">
                <a:solidFill>
                  <a:schemeClr val="accent1">
                    <a:lumMod val="50000"/>
                  </a:schemeClr>
                </a:solidFill>
              </a:rPr>
              <a:t> Evolution</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white airplane with lights on&#10;&#10;Description automatically generated">
            <a:extLst>
              <a:ext uri="{FF2B5EF4-FFF2-40B4-BE49-F238E27FC236}">
                <a16:creationId xmlns:a16="http://schemas.microsoft.com/office/drawing/2014/main" id="{3254A5F2-6E85-C7AA-8F04-71240EE03274}"/>
              </a:ext>
            </a:extLst>
          </p:cNvPr>
          <p:cNvPicPr>
            <a:picLocks noChangeAspect="1"/>
          </p:cNvPicPr>
          <p:nvPr/>
        </p:nvPicPr>
        <p:blipFill>
          <a:blip r:embed="rId5"/>
          <a:stretch>
            <a:fillRect/>
          </a:stretch>
        </p:blipFill>
        <p:spPr>
          <a:xfrm>
            <a:off x="210207" y="4681389"/>
            <a:ext cx="3293053" cy="1852342"/>
          </a:xfrm>
          <a:prstGeom prst="rect">
            <a:avLst/>
          </a:prstGeom>
        </p:spPr>
      </p:pic>
      <p:sp>
        <p:nvSpPr>
          <p:cNvPr id="8" name="TextBox 7">
            <a:extLst>
              <a:ext uri="{FF2B5EF4-FFF2-40B4-BE49-F238E27FC236}">
                <a16:creationId xmlns:a16="http://schemas.microsoft.com/office/drawing/2014/main" id="{925554E3-32A8-D56F-7308-D83C4EA41981}"/>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64C2C457-B12E-6191-46BA-404795D1D2A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3304817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McDonnell Douglas 82</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635222175"/>
              </p:ext>
            </p:extLst>
          </p:nvPr>
        </p:nvGraphicFramePr>
        <p:xfrm>
          <a:off x="308539" y="849071"/>
          <a:ext cx="11696467" cy="3288717"/>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752107">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68833">
                  <a:extLst>
                    <a:ext uri="{9D8B030D-6E8A-4147-A177-3AD203B41FA5}">
                      <a16:colId xmlns:a16="http://schemas.microsoft.com/office/drawing/2014/main" val="1618478106"/>
                    </a:ext>
                  </a:extLst>
                </a:gridCol>
                <a:gridCol w="555372">
                  <a:extLst>
                    <a:ext uri="{9D8B030D-6E8A-4147-A177-3AD203B41FA5}">
                      <a16:colId xmlns:a16="http://schemas.microsoft.com/office/drawing/2014/main" val="1036739184"/>
                    </a:ext>
                  </a:extLst>
                </a:gridCol>
                <a:gridCol w="813424">
                  <a:extLst>
                    <a:ext uri="{9D8B030D-6E8A-4147-A177-3AD203B41FA5}">
                      <a16:colId xmlns:a16="http://schemas.microsoft.com/office/drawing/2014/main" val="1791946002"/>
                    </a:ext>
                  </a:extLst>
                </a:gridCol>
                <a:gridCol w="577811">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Pilot CRS  </a:t>
                      </a:r>
                    </a:p>
                    <a:p>
                      <a:pPr algn="ctr"/>
                      <a:r>
                        <a:rPr lang="en-US" sz="900" dirty="0"/>
                        <a:t>up/down</a:t>
                      </a:r>
                    </a:p>
                  </a:txBody>
                  <a:tcPr anchor="ctr"/>
                </a:tc>
                <a:tc>
                  <a:txBody>
                    <a:bodyPr/>
                    <a:lstStyle/>
                    <a:p>
                      <a:pPr algn="ctr"/>
                      <a:r>
                        <a:rPr lang="en-US" sz="900" dirty="0"/>
                        <a:t>Air speed</a:t>
                      </a:r>
                    </a:p>
                    <a:p>
                      <a:pPr algn="ctr"/>
                      <a:r>
                        <a:rPr lang="en-US" sz="900" dirty="0"/>
                        <a:t>up/down</a:t>
                      </a:r>
                    </a:p>
                  </a:txBody>
                  <a:tcPr anchor="ct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MCP</a:t>
                      </a:r>
                    </a:p>
                  </a:txBody>
                  <a:tcPr anchor="ctr"/>
                </a:tc>
                <a:tc>
                  <a:txBody>
                    <a:bodyPr/>
                    <a:lstStyle/>
                    <a:p>
                      <a:pPr algn="ctr"/>
                      <a:r>
                        <a:rPr lang="en-US" sz="900" dirty="0"/>
                        <a:t>VOR</a:t>
                      </a:r>
                    </a:p>
                    <a:p>
                      <a:pPr algn="ctr"/>
                      <a:r>
                        <a:rPr lang="en-US" sz="900" dirty="0"/>
                        <a:t>LOC</a:t>
                      </a:r>
                    </a:p>
                  </a:txBody>
                  <a:tcPr anchor="ctr"/>
                </a:tc>
                <a:tc>
                  <a:txBody>
                    <a:bodyPr/>
                    <a:lstStyle/>
                    <a:p>
                      <a:pPr marL="0" algn="ctr" defTabSz="914400" rtl="0" eaLnBrk="1" latinLnBrk="0" hangingPunct="1"/>
                      <a:r>
                        <a:rPr lang="en-US" sz="900" dirty="0"/>
                        <a:t>FMS</a:t>
                      </a:r>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ILS</a:t>
                      </a:r>
                    </a:p>
                  </a:txBody>
                  <a:tcPr anchor="ctr"/>
                </a:tc>
                <a:tc>
                  <a:txBody>
                    <a:bodyPr/>
                    <a:lstStyle/>
                    <a:p>
                      <a:pPr algn="ctr"/>
                      <a:r>
                        <a:rPr lang="en-US" sz="900" dirty="0"/>
                        <a:t>-</a:t>
                      </a:r>
                    </a:p>
                  </a:txBody>
                  <a:tcPr anchor="ctr"/>
                </a:tc>
                <a:tc>
                  <a:txBody>
                    <a:bodyPr/>
                    <a:lstStyle/>
                    <a:p>
                      <a:pPr algn="ctr"/>
                      <a:r>
                        <a:rPr lang="en-US" sz="900" dirty="0"/>
                        <a:t>Altitude</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Auto-throttle</a:t>
                      </a:r>
                    </a:p>
                    <a:p>
                      <a:pPr algn="ctr"/>
                      <a:r>
                        <a:rPr lang="en-US" sz="900" dirty="0"/>
                        <a:t>activate</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Autopilot source 1-2</a:t>
                      </a:r>
                    </a:p>
                  </a:txBody>
                  <a:tcPr anchor="ctr"/>
                </a:tc>
                <a:tc>
                  <a:txBody>
                    <a:bodyPr/>
                    <a:lstStyle/>
                    <a:p>
                      <a:pPr algn="ctr"/>
                      <a:r>
                        <a:rPr lang="en-US" sz="900" dirty="0"/>
                        <a:t>Copilot CRS</a:t>
                      </a:r>
                    </a:p>
                    <a:p>
                      <a:pPr algn="ctr"/>
                      <a:r>
                        <a:rPr lang="en-US" sz="900" dirty="0"/>
                        <a:t>up/down</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MCP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NAV1</a:t>
                      </a:r>
                    </a:p>
                    <a:p>
                      <a:pPr algn="ctr"/>
                      <a:r>
                        <a:rPr lang="en-US" sz="900" dirty="0"/>
                        <a:t>coarse up/down</a:t>
                      </a:r>
                    </a:p>
                  </a:txBody>
                  <a:tcPr anchor="ctr"/>
                </a:tc>
                <a:tc>
                  <a:txBody>
                    <a:bodyPr/>
                    <a:lstStyle/>
                    <a:p>
                      <a:pPr algn="ctr"/>
                      <a:r>
                        <a:rPr lang="en-US" sz="900" dirty="0"/>
                        <a:t>NAV1</a:t>
                      </a:r>
                    </a:p>
                    <a:p>
                      <a:pPr algn="ctr"/>
                      <a:r>
                        <a:rPr lang="en-US" sz="900" dirty="0"/>
                        <a:t>fine up/down</a:t>
                      </a:r>
                    </a:p>
                  </a:txBody>
                  <a:tcPr anchor="ctr"/>
                </a:tc>
                <a:tc rowSpan="2">
                  <a:txBody>
                    <a:bodyPr/>
                    <a:lstStyle/>
                    <a:p>
                      <a:pPr algn="ctr"/>
                      <a:r>
                        <a:rPr lang="en-US" sz="900" dirty="0"/>
                        <a:t>MCP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algn="ctr"/>
                      <a:r>
                        <a:rPr lang="en-US" sz="900" dirty="0"/>
                        <a:t>coarse up/down</a:t>
                      </a:r>
                    </a:p>
                  </a:txBody>
                  <a:tcPr anchor="ctr"/>
                </a:tc>
                <a:tc>
                  <a:txBody>
                    <a:bodyPr/>
                    <a:lstStyle/>
                    <a:p>
                      <a:pPr algn="ctr"/>
                      <a:r>
                        <a:rPr lang="en-US" sz="900" dirty="0"/>
                        <a:t>NAV2</a:t>
                      </a:r>
                    </a:p>
                    <a:p>
                      <a:pPr algn="ct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 left</a:t>
                      </a:r>
                    </a:p>
                    <a:p>
                      <a:pPr algn="ctr"/>
                      <a:r>
                        <a:rPr lang="en-US" sz="900" dirty="0"/>
                        <a:t>coarse up/down</a:t>
                      </a:r>
                    </a:p>
                  </a:txBody>
                  <a:tcPr anchor="ctr"/>
                </a:tc>
                <a:tc>
                  <a:txBody>
                    <a:bodyPr/>
                    <a:lstStyle/>
                    <a:p>
                      <a:pPr algn="ctr"/>
                      <a:r>
                        <a:rPr lang="en-US" sz="900" dirty="0"/>
                        <a:t>COM1 left</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Radio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Radio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COM1 </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r>
                        <a:rPr lang="en-US" sz="900" dirty="0"/>
                        <a:t>COM1 right</a:t>
                      </a:r>
                    </a:p>
                    <a:p>
                      <a:pPr algn="ctr"/>
                      <a:r>
                        <a:rPr lang="en-US" sz="900" dirty="0"/>
                        <a:t>coarse up/down</a:t>
                      </a:r>
                    </a:p>
                  </a:txBody>
                  <a:tcPr anchor="ctr">
                    <a:solidFill>
                      <a:srgbClr val="D0D5EA"/>
                    </a:solidFill>
                  </a:tcPr>
                </a:tc>
                <a:tc>
                  <a:txBody>
                    <a:bodyPr/>
                    <a:lstStyle/>
                    <a:p>
                      <a:pPr algn="ctr"/>
                      <a:r>
                        <a:rPr lang="en-US" sz="900" dirty="0"/>
                        <a:t>COM1 right</a:t>
                      </a:r>
                    </a:p>
                    <a:p>
                      <a:pPr algn="ctr"/>
                      <a:r>
                        <a:rPr lang="en-US" sz="900" dirty="0"/>
                        <a:t>fine up/down</a:t>
                      </a:r>
                    </a:p>
                  </a:txBody>
                  <a:tcPr anchor="ctr">
                    <a:lnT w="12700" cap="flat" cmpd="sng" algn="ctr">
                      <a:solidFill>
                        <a:schemeClr val="bg1"/>
                      </a:solidFill>
                      <a:prstDash val="solid"/>
                      <a:round/>
                      <a:headEnd type="none" w="med" len="med"/>
                      <a:tailEnd type="none" w="med" len="med"/>
                    </a:lnT>
                    <a:solidFill>
                      <a:srgbClr val="D0D5EA"/>
                    </a:solidFill>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vMerge="1">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IAS/Mach</a:t>
                      </a:r>
                    </a:p>
                    <a:p>
                      <a:pPr algn="ctr"/>
                      <a:r>
                        <a:rPr lang="en-US" sz="900" dirty="0"/>
                        <a:t>toggle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kern="1200" dirty="0">
                          <a:solidFill>
                            <a:schemeClr val="dk1"/>
                          </a:solidFill>
                          <a:latin typeface="+mn-lt"/>
                          <a:ea typeface="+mn-ea"/>
                          <a:cs typeface="+mn-cs"/>
                        </a:rPr>
                        <a:t>Heading dial</a:t>
                      </a:r>
                    </a:p>
                    <a:p>
                      <a:pPr marL="0" algn="ctr" defTabSz="914400" rtl="0" eaLnBrk="1" latinLnBrk="0" hangingPunct="1"/>
                      <a:r>
                        <a:rPr lang="en-US" sz="900" kern="1200" dirty="0">
                          <a:solidFill>
                            <a:schemeClr val="dk1"/>
                          </a:solidFill>
                          <a:latin typeface="+mn-lt"/>
                          <a:ea typeface="+mn-ea"/>
                          <a:cs typeface="+mn-cs"/>
                        </a:rPr>
                        <a:t>pull</a:t>
                      </a: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VNAV</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Autoland</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FMS</a:t>
                      </a:r>
                    </a:p>
                    <a:p>
                      <a:pPr algn="ctr"/>
                      <a:r>
                        <a:rPr lang="en-US" sz="900" dirty="0"/>
                        <a:t>OVRD</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52262" y="2276582"/>
            <a:ext cx="2398526" cy="763073"/>
            <a:chOff x="2928324" y="2639798"/>
            <a:chExt cx="2398526" cy="763073"/>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28324" y="2639798"/>
              <a:ext cx="239852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28324" y="3402871"/>
              <a:ext cx="239852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33934" y="2639798"/>
              <a:ext cx="0" cy="762080"/>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064511" y="2307754"/>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064511" y="270398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00462"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model airplane on a reflective surface&#10;&#10;Description automatically generated">
            <a:extLst>
              <a:ext uri="{FF2B5EF4-FFF2-40B4-BE49-F238E27FC236}">
                <a16:creationId xmlns:a16="http://schemas.microsoft.com/office/drawing/2014/main" id="{ED16F19A-2F77-6329-D26A-85E3E8EADF87}"/>
              </a:ext>
            </a:extLst>
          </p:cNvPr>
          <p:cNvPicPr>
            <a:picLocks noChangeAspect="1"/>
          </p:cNvPicPr>
          <p:nvPr/>
        </p:nvPicPr>
        <p:blipFill>
          <a:blip r:embed="rId5"/>
          <a:stretch>
            <a:fillRect/>
          </a:stretch>
        </p:blipFill>
        <p:spPr>
          <a:xfrm>
            <a:off x="-602120" y="3919637"/>
            <a:ext cx="4784679" cy="2691382"/>
          </a:xfrm>
          <a:prstGeom prst="rect">
            <a:avLst/>
          </a:prstGeom>
        </p:spPr>
      </p:pic>
      <p:sp>
        <p:nvSpPr>
          <p:cNvPr id="29" name="TextBox 28">
            <a:extLst>
              <a:ext uri="{FF2B5EF4-FFF2-40B4-BE49-F238E27FC236}">
                <a16:creationId xmlns:a16="http://schemas.microsoft.com/office/drawing/2014/main" id="{B0CE3358-312B-E8E4-3343-AFE9FBEF97A5}"/>
              </a:ext>
            </a:extLst>
          </p:cNvPr>
          <p:cNvSpPr txBox="1"/>
          <p:nvPr/>
        </p:nvSpPr>
        <p:spPr>
          <a:xfrm>
            <a:off x="5777046" y="3270214"/>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0" name="Straight Connector 29">
            <a:extLst>
              <a:ext uri="{FF2B5EF4-FFF2-40B4-BE49-F238E27FC236}">
                <a16:creationId xmlns:a16="http://schemas.microsoft.com/office/drawing/2014/main" id="{0A3586F3-BB80-2E49-0B2E-AA9195B053E9}"/>
              </a:ext>
            </a:extLst>
          </p:cNvPr>
          <p:cNvCxnSpPr>
            <a:cxnSpLocks/>
          </p:cNvCxnSpPr>
          <p:nvPr/>
        </p:nvCxnSpPr>
        <p:spPr>
          <a:xfrm>
            <a:off x="2852262" y="3775476"/>
            <a:ext cx="5153280"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1" name="Straight Connector 30">
            <a:extLst>
              <a:ext uri="{FF2B5EF4-FFF2-40B4-BE49-F238E27FC236}">
                <a16:creationId xmlns:a16="http://schemas.microsoft.com/office/drawing/2014/main" id="{E6AB68A7-9DF6-54FD-554A-5695DD3330B0}"/>
              </a:ext>
            </a:extLst>
          </p:cNvPr>
          <p:cNvCxnSpPr>
            <a:cxnSpLocks/>
          </p:cNvCxnSpPr>
          <p:nvPr/>
        </p:nvCxnSpPr>
        <p:spPr>
          <a:xfrm>
            <a:off x="2858318" y="3031564"/>
            <a:ext cx="0" cy="743912"/>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3" name="Straight Connector 32">
            <a:extLst>
              <a:ext uri="{FF2B5EF4-FFF2-40B4-BE49-F238E27FC236}">
                <a16:creationId xmlns:a16="http://schemas.microsoft.com/office/drawing/2014/main" id="{BA110176-FF8E-A9FC-7742-73982D03B4DF}"/>
              </a:ext>
            </a:extLst>
          </p:cNvPr>
          <p:cNvCxnSpPr>
            <a:cxnSpLocks/>
          </p:cNvCxnSpPr>
          <p:nvPr/>
        </p:nvCxnSpPr>
        <p:spPr>
          <a:xfrm>
            <a:off x="8005542" y="3038662"/>
            <a:ext cx="0" cy="736814"/>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41" name="Straight Connector 40">
            <a:extLst>
              <a:ext uri="{FF2B5EF4-FFF2-40B4-BE49-F238E27FC236}">
                <a16:creationId xmlns:a16="http://schemas.microsoft.com/office/drawing/2014/main" id="{1257DF5F-E3C3-952D-E034-34326434EDBF}"/>
              </a:ext>
            </a:extLst>
          </p:cNvPr>
          <p:cNvCxnSpPr>
            <a:cxnSpLocks/>
          </p:cNvCxnSpPr>
          <p:nvPr/>
        </p:nvCxnSpPr>
        <p:spPr>
          <a:xfrm>
            <a:off x="5846989" y="3038661"/>
            <a:ext cx="2158553"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303E129B-3504-FD6F-46EC-0E81BB1885C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1AED991D-FFC8-1D73-1A65-E731279CE9B1}"/>
              </a:ext>
            </a:extLst>
          </p:cNvPr>
          <p:cNvSpPr>
            <a:spLocks noGrp="1"/>
          </p:cNvSpPr>
          <p:nvPr>
            <p:ph type="title"/>
          </p:nvPr>
        </p:nvSpPr>
        <p:spPr>
          <a:xfrm>
            <a:off x="-34586" y="-681501"/>
            <a:ext cx="2886848" cy="537031"/>
          </a:xfrm>
        </p:spPr>
        <p:txBody>
          <a:bodyPr>
            <a:normAutofit/>
          </a:bodyPr>
          <a:lstStyle/>
          <a:p>
            <a:pPr algn="ctr"/>
            <a:r>
              <a:rPr lang="en-US" sz="1600" dirty="0"/>
              <a:t>Laminar McDonnell Douglas 82</a:t>
            </a:r>
          </a:p>
        </p:txBody>
      </p:sp>
      <p:sp>
        <p:nvSpPr>
          <p:cNvPr id="9" name="TextBox 8">
            <a:extLst>
              <a:ext uri="{FF2B5EF4-FFF2-40B4-BE49-F238E27FC236}">
                <a16:creationId xmlns:a16="http://schemas.microsoft.com/office/drawing/2014/main" id="{F58CA2C6-65C3-FC8E-481C-3A9E8DA34EF5}"/>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6451005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McDonnell Douglas 82</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139209" y="1181679"/>
            <a:ext cx="10618820" cy="2308324"/>
          </a:xfrm>
          <a:prstGeom prst="rect">
            <a:avLst/>
          </a:prstGeom>
          <a:noFill/>
        </p:spPr>
        <p:txBody>
          <a:bodyPr wrap="square">
            <a:spAutoFit/>
          </a:bodyPr>
          <a:lstStyle/>
          <a:p>
            <a:r>
              <a:rPr lang="en-US" sz="1600" dirty="0">
                <a:solidFill>
                  <a:schemeClr val="accent1">
                    <a:lumMod val="50000"/>
                  </a:schemeClr>
                </a:solidFill>
              </a:rPr>
              <a:t>MCP - Use Toggles 6 &amp; 5 to configure the MCP NAV frequencies. Set Toggle 6* (check no other Toggles active) and move the left-hand rotary to its bottom position (IAS).  Use the right-hand rotary to adjust the NAV1 frequency (use Toggle 5 for NAV2).  Use the left-hand rotary in the bottom two positions (IAS &amp; CRS) to flip between adjusting the frequency right and left of the decimal (equivalent to adjusting the inner and outer knobs on the NAV control).   </a:t>
            </a:r>
          </a:p>
          <a:p>
            <a:endParaRPr lang="en-US" sz="1600" dirty="0">
              <a:solidFill>
                <a:schemeClr val="accent1">
                  <a:lumMod val="50000"/>
                </a:schemeClr>
              </a:solidFill>
            </a:endParaRPr>
          </a:p>
          <a:p>
            <a:r>
              <a:rPr lang="en-US" sz="1600" dirty="0">
                <a:solidFill>
                  <a:schemeClr val="accent1">
                    <a:lumMod val="50000"/>
                  </a:schemeClr>
                </a:solidFill>
              </a:rPr>
              <a:t>Radio panel - Similarly, Toggles  4* &amp; 3* (check no other toggles active) adjust the radio panel left and </a:t>
            </a:r>
          </a:p>
          <a:p>
            <a:r>
              <a:rPr lang="en-US" sz="1600" dirty="0">
                <a:solidFill>
                  <a:schemeClr val="accent1">
                    <a:lumMod val="50000"/>
                  </a:schemeClr>
                </a:solidFill>
              </a:rPr>
              <a:t>right  COM1 frequencies.  (You can use Toggle 7 to control the speed it skips through the the decimal </a:t>
            </a:r>
          </a:p>
          <a:p>
            <a:r>
              <a:rPr lang="en-US" sz="1600" dirty="0">
                <a:solidFill>
                  <a:schemeClr val="accent1">
                    <a:lumMod val="50000"/>
                  </a:schemeClr>
                </a:solidFill>
              </a:rPr>
              <a:t>values). Use the NAV button to flip the ‘active’ frequency switch between left and right.</a:t>
            </a:r>
          </a:p>
          <a:p>
            <a:endParaRPr lang="en-US" sz="1600" dirty="0">
              <a:solidFill>
                <a:schemeClr val="accent1">
                  <a:lumMod val="50000"/>
                </a:schemeClr>
              </a:solidFill>
            </a:endParaRPr>
          </a:p>
        </p:txBody>
      </p:sp>
      <p:pic>
        <p:nvPicPr>
          <p:cNvPr id="8" name="Picture 7" descr="A model airplane on a reflective surface&#10;&#10;Description automatically generated">
            <a:extLst>
              <a:ext uri="{FF2B5EF4-FFF2-40B4-BE49-F238E27FC236}">
                <a16:creationId xmlns:a16="http://schemas.microsoft.com/office/drawing/2014/main" id="{32385F37-F3AA-CE31-487C-5313303DD585}"/>
              </a:ext>
            </a:extLst>
          </p:cNvPr>
          <p:cNvPicPr>
            <a:picLocks noChangeAspect="1"/>
          </p:cNvPicPr>
          <p:nvPr/>
        </p:nvPicPr>
        <p:blipFill>
          <a:blip r:embed="rId5"/>
          <a:stretch>
            <a:fillRect/>
          </a:stretch>
        </p:blipFill>
        <p:spPr>
          <a:xfrm>
            <a:off x="-182480" y="4601184"/>
            <a:ext cx="3912515" cy="2200790"/>
          </a:xfrm>
          <a:prstGeom prst="rect">
            <a:avLst/>
          </a:prstGeom>
        </p:spPr>
      </p:pic>
      <p:sp>
        <p:nvSpPr>
          <p:cNvPr id="7" name="TextBox 6">
            <a:extLst>
              <a:ext uri="{FF2B5EF4-FFF2-40B4-BE49-F238E27FC236}">
                <a16:creationId xmlns:a16="http://schemas.microsoft.com/office/drawing/2014/main" id="{89F2CFEF-339A-9F64-1699-EEC056F520D4}"/>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BFD6658D-11E5-D24C-E18D-196A88B21BF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9288156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Piper PA-18 Super Cub</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55849443"/>
              </p:ext>
            </p:extLst>
          </p:nvPr>
        </p:nvGraphicFramePr>
        <p:xfrm>
          <a:off x="199834" y="849071"/>
          <a:ext cx="11626810" cy="3260581"/>
        </p:xfrm>
        <a:graphic>
          <a:graphicData uri="http://schemas.openxmlformats.org/drawingml/2006/table">
            <a:tbl>
              <a:tblPr firstRow="1" bandRow="1">
                <a:tableStyleId>{5C22544A-7EE6-4342-B048-85BDC9FD1C3A}</a:tableStyleId>
              </a:tblPr>
              <a:tblGrid>
                <a:gridCol w="1150571">
                  <a:extLst>
                    <a:ext uri="{9D8B030D-6E8A-4147-A177-3AD203B41FA5}">
                      <a16:colId xmlns:a16="http://schemas.microsoft.com/office/drawing/2014/main" val="2580403946"/>
                    </a:ext>
                  </a:extLst>
                </a:gridCol>
                <a:gridCol w="1065791">
                  <a:extLst>
                    <a:ext uri="{9D8B030D-6E8A-4147-A177-3AD203B41FA5}">
                      <a16:colId xmlns:a16="http://schemas.microsoft.com/office/drawing/2014/main" val="3428034311"/>
                    </a:ext>
                  </a:extLst>
                </a:gridCol>
                <a:gridCol w="678230">
                  <a:extLst>
                    <a:ext uri="{9D8B030D-6E8A-4147-A177-3AD203B41FA5}">
                      <a16:colId xmlns:a16="http://schemas.microsoft.com/office/drawing/2014/main" val="283475510"/>
                    </a:ext>
                  </a:extLst>
                </a:gridCol>
                <a:gridCol w="944679">
                  <a:extLst>
                    <a:ext uri="{9D8B030D-6E8A-4147-A177-3AD203B41FA5}">
                      <a16:colId xmlns:a16="http://schemas.microsoft.com/office/drawing/2014/main" val="593627808"/>
                    </a:ext>
                  </a:extLst>
                </a:gridCol>
                <a:gridCol w="841732">
                  <a:extLst>
                    <a:ext uri="{9D8B030D-6E8A-4147-A177-3AD203B41FA5}">
                      <a16:colId xmlns:a16="http://schemas.microsoft.com/office/drawing/2014/main" val="1722347321"/>
                    </a:ext>
                  </a:extLst>
                </a:gridCol>
                <a:gridCol w="80483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61803">
                  <a:extLst>
                    <a:ext uri="{9D8B030D-6E8A-4147-A177-3AD203B41FA5}">
                      <a16:colId xmlns:a16="http://schemas.microsoft.com/office/drawing/2014/main" val="3711225706"/>
                    </a:ext>
                  </a:extLst>
                </a:gridCol>
                <a:gridCol w="575284">
                  <a:extLst>
                    <a:ext uri="{9D8B030D-6E8A-4147-A177-3AD203B41FA5}">
                      <a16:colId xmlns:a16="http://schemas.microsoft.com/office/drawing/2014/main" val="2443076076"/>
                    </a:ext>
                  </a:extLst>
                </a:gridCol>
                <a:gridCol w="781177">
                  <a:extLst>
                    <a:ext uri="{9D8B030D-6E8A-4147-A177-3AD203B41FA5}">
                      <a16:colId xmlns:a16="http://schemas.microsoft.com/office/drawing/2014/main" val="548129053"/>
                    </a:ext>
                  </a:extLst>
                </a:gridCol>
                <a:gridCol w="599508">
                  <a:extLst>
                    <a:ext uri="{9D8B030D-6E8A-4147-A177-3AD203B41FA5}">
                      <a16:colId xmlns:a16="http://schemas.microsoft.com/office/drawing/2014/main" val="1912339010"/>
                    </a:ext>
                  </a:extLst>
                </a:gridCol>
                <a:gridCol w="587396">
                  <a:extLst>
                    <a:ext uri="{9D8B030D-6E8A-4147-A177-3AD203B41FA5}">
                      <a16:colId xmlns:a16="http://schemas.microsoft.com/office/drawing/2014/main" val="1618478106"/>
                    </a:ext>
                  </a:extLst>
                </a:gridCol>
                <a:gridCol w="587396">
                  <a:extLst>
                    <a:ext uri="{9D8B030D-6E8A-4147-A177-3AD203B41FA5}">
                      <a16:colId xmlns:a16="http://schemas.microsoft.com/office/drawing/2014/main" val="1036739184"/>
                    </a:ext>
                  </a:extLst>
                </a:gridCol>
                <a:gridCol w="587396">
                  <a:extLst>
                    <a:ext uri="{9D8B030D-6E8A-4147-A177-3AD203B41FA5}">
                      <a16:colId xmlns:a16="http://schemas.microsoft.com/office/drawing/2014/main" val="1791946002"/>
                    </a:ext>
                  </a:extLst>
                </a:gridCol>
                <a:gridCol w="702453">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 up/down</a:t>
                      </a:r>
                    </a:p>
                  </a:txBody>
                  <a:tcPr anchor="ctr"/>
                </a:tc>
                <a:tc>
                  <a:txBody>
                    <a:bodyPr/>
                    <a:lstStyle/>
                    <a:p>
                      <a:pPr algn="ctr"/>
                      <a:r>
                        <a:rPr lang="en-US" sz="900" dirty="0"/>
                        <a:t>Artificial Horizon</a:t>
                      </a:r>
                    </a:p>
                    <a:p>
                      <a:pPr algn="ctr"/>
                      <a:r>
                        <a:rPr lang="en-US" sz="900" dirty="0"/>
                        <a:t>up/down</a:t>
                      </a:r>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OBS</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cluster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Engine</a:t>
                      </a:r>
                    </a:p>
                    <a:p>
                      <a:pPr algn="ctr"/>
                      <a:r>
                        <a:rPr lang="en-US" sz="900" dirty="0"/>
                        <a:t>starter</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Fuel selector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COMM </a:t>
                      </a:r>
                    </a:p>
                    <a:p>
                      <a:pPr algn="ctr"/>
                      <a:r>
                        <a:rPr lang="en-US" sz="900" dirty="0"/>
                        <a:t>on/off</a:t>
                      </a:r>
                    </a:p>
                  </a:txBody>
                  <a:tcPr anchor="ctr"/>
                </a:tc>
                <a:tc>
                  <a:txBody>
                    <a:bodyPr/>
                    <a:lstStyle/>
                    <a:p>
                      <a:pPr algn="ctr"/>
                      <a:r>
                        <a:rPr lang="en-US" sz="900" dirty="0"/>
                        <a:t>COMM</a:t>
                      </a:r>
                    </a:p>
                    <a:p>
                      <a:pPr algn="ctr"/>
                      <a:r>
                        <a:rPr lang="en-US" sz="900" dirty="0"/>
                        <a:t>coarse up/down</a:t>
                      </a:r>
                    </a:p>
                  </a:txBody>
                  <a:tcPr anchor="ctr"/>
                </a:tc>
                <a:tc>
                  <a:txBody>
                    <a:bodyPr/>
                    <a:lstStyle/>
                    <a:p>
                      <a:pPr algn="ctr"/>
                      <a:r>
                        <a:rPr lang="en-US" sz="900" dirty="0"/>
                        <a:t>COMM</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COMM</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COM1</a:t>
                      </a:r>
                    </a:p>
                    <a:p>
                      <a:pPr algn="ctr"/>
                      <a:r>
                        <a:rPr lang="en-US" sz="900" dirty="0"/>
                        <a:t>active flip</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Magnetos selector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NAV </a:t>
                      </a:r>
                    </a:p>
                    <a:p>
                      <a:pPr algn="ctr"/>
                      <a:r>
                        <a:rPr lang="en-US" sz="900" dirty="0"/>
                        <a:t>on/off</a:t>
                      </a:r>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NAV1</a:t>
                      </a:r>
                    </a:p>
                    <a:p>
                      <a:pPr algn="ctr"/>
                      <a:r>
                        <a:rPr lang="en-US" sz="900" dirty="0"/>
                        <a:t>active flip</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XPDR 1s</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XPDR 10s</a:t>
                      </a:r>
                    </a:p>
                    <a:p>
                      <a:pPr algn="ctr"/>
                      <a:r>
                        <a:rPr lang="en-US" sz="900" dirty="0"/>
                        <a:t>up/down</a:t>
                      </a:r>
                    </a:p>
                  </a:txBody>
                  <a:tcPr anchor="ctr"/>
                </a:tc>
                <a:tc>
                  <a:txBody>
                    <a:bodyPr/>
                    <a:lstStyle/>
                    <a:p>
                      <a:pPr algn="ctr"/>
                      <a:r>
                        <a:rPr lang="en-US" sz="900" dirty="0"/>
                        <a:t>XPDR 100s</a:t>
                      </a:r>
                    </a:p>
                    <a:p>
                      <a:pPr algn="ctr"/>
                      <a:r>
                        <a:rPr lang="en-US" sz="900" dirty="0"/>
                        <a:t>up/down</a:t>
                      </a:r>
                    </a:p>
                  </a:txBody>
                  <a:tcPr anchor="ctr"/>
                </a:tc>
                <a:tc>
                  <a:txBody>
                    <a:bodyPr/>
                    <a:lstStyle/>
                    <a:p>
                      <a:pPr algn="ctr"/>
                      <a:r>
                        <a:rPr lang="en-US" sz="900" dirty="0"/>
                        <a:t>XPDR 1000s</a:t>
                      </a:r>
                    </a:p>
                    <a:p>
                      <a:pPr algn="ctr"/>
                      <a:r>
                        <a:rPr lang="en-US" sz="900" dirty="0"/>
                        <a:t>up/down</a:t>
                      </a:r>
                    </a:p>
                  </a:txBody>
                  <a:tcPr anchor="ctr"/>
                </a:tc>
                <a:tc>
                  <a:txBody>
                    <a:bodyPr/>
                    <a:lstStyle/>
                    <a:p>
                      <a:pPr algn="ctr"/>
                      <a:r>
                        <a:rPr lang="en-US" sz="900" dirty="0"/>
                        <a:t>XPDR mode</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Transponder</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415800" y="1913243"/>
            <a:ext cx="9332120" cy="737856"/>
            <a:chOff x="2067968" y="2664022"/>
            <a:chExt cx="9332120" cy="737856"/>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67968" y="2664022"/>
              <a:ext cx="933212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67968" y="3399634"/>
              <a:ext cx="9332120" cy="2244"/>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67968" y="2664022"/>
              <a:ext cx="0" cy="737856"/>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6200940" y="2130944"/>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3049288"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24356"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22" name="Picture 21" descr="A yellow airplane on a black background&#10;&#10;Description automatically generated">
            <a:extLst>
              <a:ext uri="{FF2B5EF4-FFF2-40B4-BE49-F238E27FC236}">
                <a16:creationId xmlns:a16="http://schemas.microsoft.com/office/drawing/2014/main" id="{E6D9AD07-EFA2-B52A-582D-647B6BDAF734}"/>
              </a:ext>
            </a:extLst>
          </p:cNvPr>
          <p:cNvPicPr>
            <a:picLocks noChangeAspect="1"/>
          </p:cNvPicPr>
          <p:nvPr/>
        </p:nvPicPr>
        <p:blipFill>
          <a:blip r:embed="rId5"/>
          <a:stretch>
            <a:fillRect/>
          </a:stretch>
        </p:blipFill>
        <p:spPr>
          <a:xfrm>
            <a:off x="-48987" y="4055277"/>
            <a:ext cx="4406140" cy="2478454"/>
          </a:xfrm>
          <a:prstGeom prst="rect">
            <a:avLst/>
          </a:prstGeom>
        </p:spPr>
      </p:pic>
      <p:cxnSp>
        <p:nvCxnSpPr>
          <p:cNvPr id="25" name="Straight Connector 24">
            <a:extLst>
              <a:ext uri="{FF2B5EF4-FFF2-40B4-BE49-F238E27FC236}">
                <a16:creationId xmlns:a16="http://schemas.microsoft.com/office/drawing/2014/main" id="{CDA5F7C0-CEE5-457A-3037-F6D22AB357FC}"/>
              </a:ext>
            </a:extLst>
          </p:cNvPr>
          <p:cNvCxnSpPr>
            <a:cxnSpLocks/>
          </p:cNvCxnSpPr>
          <p:nvPr/>
        </p:nvCxnSpPr>
        <p:spPr>
          <a:xfrm>
            <a:off x="11747920" y="1913243"/>
            <a:ext cx="0" cy="737856"/>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2">
            <a:extLst>
              <a:ext uri="{FF2B5EF4-FFF2-40B4-BE49-F238E27FC236}">
                <a16:creationId xmlns:a16="http://schemas.microsoft.com/office/drawing/2014/main" id="{C5B7B9F0-A3CD-E805-8FA4-9082A2B1C79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0BC9BF56-132F-6CD7-3B5B-3F36BA9B6DBB}"/>
              </a:ext>
            </a:extLst>
          </p:cNvPr>
          <p:cNvSpPr>
            <a:spLocks noGrp="1"/>
          </p:cNvSpPr>
          <p:nvPr>
            <p:ph type="title"/>
          </p:nvPr>
        </p:nvSpPr>
        <p:spPr>
          <a:xfrm>
            <a:off x="-48987" y="-615695"/>
            <a:ext cx="2873513" cy="334051"/>
          </a:xfrm>
        </p:spPr>
        <p:txBody>
          <a:bodyPr>
            <a:normAutofit/>
          </a:bodyPr>
          <a:lstStyle/>
          <a:p>
            <a:pPr algn="ctr"/>
            <a:r>
              <a:rPr lang="en-US" sz="1600" dirty="0"/>
              <a:t>Laminar Piper PA-18 Super Cub</a:t>
            </a:r>
          </a:p>
        </p:txBody>
      </p:sp>
      <p:sp>
        <p:nvSpPr>
          <p:cNvPr id="7" name="TextBox 6">
            <a:extLst>
              <a:ext uri="{FF2B5EF4-FFF2-40B4-BE49-F238E27FC236}">
                <a16:creationId xmlns:a16="http://schemas.microsoft.com/office/drawing/2014/main" id="{01E1BD54-71AE-8A74-0155-D659F4E5A0D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079822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8288" y="262714"/>
            <a:ext cx="10668001" cy="4308872"/>
          </a:xfrm>
          <a:prstGeom prst="rect">
            <a:avLst/>
          </a:prstGeom>
          <a:noFill/>
        </p:spPr>
        <p:txBody>
          <a:bodyPr wrap="square" rtlCol="0">
            <a:spAutoFit/>
          </a:bodyPr>
          <a:lstStyle/>
          <a:p>
            <a:r>
              <a:rPr lang="en-US" sz="2000" dirty="0">
                <a:solidFill>
                  <a:schemeClr val="accent1">
                    <a:lumMod val="50000"/>
                  </a:schemeClr>
                </a:solidFill>
              </a:rPr>
              <a:t>How to use this configuration guide</a:t>
            </a:r>
            <a:endParaRPr lang="en-US" sz="1400" dirty="0">
              <a:solidFill>
                <a:schemeClr val="accent1">
                  <a:lumMod val="50000"/>
                </a:schemeClr>
              </a:solidFill>
            </a:endParaRPr>
          </a:p>
          <a:p>
            <a:endParaRPr lang="en-US" sz="1400" dirty="0">
              <a:solidFill>
                <a:schemeClr val="accent1">
                  <a:lumMod val="50000"/>
                </a:schemeClr>
              </a:solidFill>
            </a:endParaRPr>
          </a:p>
          <a:p>
            <a:r>
              <a:rPr lang="en-US" sz="1600" dirty="0">
                <a:solidFill>
                  <a:schemeClr val="accent1">
                    <a:lumMod val="50000"/>
                  </a:schemeClr>
                </a:solidFill>
              </a:rPr>
              <a:t>This guide has two ‘contents’ pages.  One for all Laminar Research Aircraft and another for all 3</a:t>
            </a:r>
            <a:r>
              <a:rPr lang="en-US" sz="1600" baseline="30000" dirty="0">
                <a:solidFill>
                  <a:schemeClr val="accent1">
                    <a:lumMod val="50000"/>
                  </a:schemeClr>
                </a:solidFill>
              </a:rPr>
              <a:t>rd</a:t>
            </a:r>
            <a:r>
              <a:rPr lang="en-US" sz="1600" dirty="0">
                <a:solidFill>
                  <a:schemeClr val="accent1">
                    <a:lumMod val="50000"/>
                  </a:schemeClr>
                </a:solidFill>
              </a:rPr>
              <a:t> party aircraft* known to the plugin.  </a:t>
            </a:r>
          </a:p>
          <a:p>
            <a:endParaRPr lang="en-US" sz="1600" dirty="0">
              <a:solidFill>
                <a:schemeClr val="accent1">
                  <a:lumMod val="50000"/>
                </a:schemeClr>
              </a:solidFill>
            </a:endParaRPr>
          </a:p>
          <a:p>
            <a:r>
              <a:rPr lang="en-US" sz="1600" dirty="0">
                <a:solidFill>
                  <a:schemeClr val="accent1">
                    <a:lumMod val="50000"/>
                  </a:schemeClr>
                </a:solidFill>
              </a:rPr>
              <a:t>In each contents page, clicking on an aircraft’s name will jump to the first information page for that aircraft.  </a:t>
            </a:r>
          </a:p>
          <a:p>
            <a:endParaRPr lang="en-US" sz="1600" dirty="0">
              <a:solidFill>
                <a:schemeClr val="accent1">
                  <a:lumMod val="50000"/>
                </a:schemeClr>
              </a:solidFill>
            </a:endParaRPr>
          </a:p>
          <a:p>
            <a:r>
              <a:rPr lang="en-US" sz="1600" dirty="0">
                <a:solidFill>
                  <a:schemeClr val="accent1">
                    <a:lumMod val="50000"/>
                  </a:schemeClr>
                </a:solidFill>
              </a:rPr>
              <a:t>Each information page has a link to jump back to the contents page.  This make it easy to find the </a:t>
            </a:r>
          </a:p>
          <a:p>
            <a:r>
              <a:rPr lang="en-US" sz="1600" dirty="0">
                <a:solidFill>
                  <a:schemeClr val="accent1">
                    <a:lumMod val="50000"/>
                  </a:schemeClr>
                </a:solidFill>
              </a:rPr>
              <a:t>right information without endlessly scrolling through the document.  </a:t>
            </a:r>
          </a:p>
          <a:p>
            <a:endParaRPr lang="en-US" sz="1600" dirty="0">
              <a:solidFill>
                <a:schemeClr val="accent1">
                  <a:lumMod val="50000"/>
                </a:schemeClr>
              </a:solidFill>
            </a:endParaRPr>
          </a:p>
          <a:p>
            <a:r>
              <a:rPr lang="en-US" sz="1600" dirty="0">
                <a:solidFill>
                  <a:schemeClr val="accent1">
                    <a:lumMod val="50000"/>
                  </a:schemeClr>
                </a:solidFill>
              </a:rPr>
              <a:t>Each aircraft has two pages of information</a:t>
            </a:r>
          </a:p>
          <a:p>
            <a:endParaRPr lang="en-US" sz="1600" dirty="0">
              <a:solidFill>
                <a:schemeClr val="accent1">
                  <a:lumMod val="50000"/>
                </a:schemeClr>
              </a:solidFill>
            </a:endParaRPr>
          </a:p>
          <a:p>
            <a:r>
              <a:rPr lang="en-US" sz="1600" dirty="0">
                <a:solidFill>
                  <a:schemeClr val="accent1">
                    <a:lumMod val="50000"/>
                  </a:schemeClr>
                </a:solidFill>
              </a:rPr>
              <a:t>Page 1 is a table showing all the controls known to the plug-in for this aircraft and how they map onto </a:t>
            </a:r>
          </a:p>
          <a:p>
            <a:r>
              <a:rPr lang="en-US" sz="1600" dirty="0">
                <a:solidFill>
                  <a:schemeClr val="accent1">
                    <a:lumMod val="50000"/>
                  </a:schemeClr>
                </a:solidFill>
              </a:rPr>
              <a:t>the buttons, rotary controls and switches</a:t>
            </a:r>
          </a:p>
          <a:p>
            <a:endParaRPr lang="en-US" sz="1600" dirty="0">
              <a:solidFill>
                <a:schemeClr val="accent1">
                  <a:lumMod val="50000"/>
                </a:schemeClr>
              </a:solidFill>
            </a:endParaRPr>
          </a:p>
          <a:p>
            <a:r>
              <a:rPr lang="en-US" sz="1600" dirty="0">
                <a:solidFill>
                  <a:schemeClr val="accent1">
                    <a:lumMod val="50000"/>
                  </a:schemeClr>
                </a:solidFill>
              </a:rPr>
              <a:t>Page 2 is user guidance on how to select the various controls for this aircraft</a:t>
            </a:r>
          </a:p>
          <a:p>
            <a:endParaRPr lang="en-US" sz="1600" dirty="0">
              <a:solidFill>
                <a:schemeClr val="accent1">
                  <a:lumMod val="50000"/>
                </a:schemeClr>
              </a:solidFill>
            </a:endParaRP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1A3E3E10-7913-D719-F9E6-E19B79DDC34B}"/>
              </a:ext>
            </a:extLst>
          </p:cNvPr>
          <p:cNvSpPr txBox="1"/>
          <p:nvPr/>
        </p:nvSpPr>
        <p:spPr>
          <a:xfrm>
            <a:off x="3158325" y="6087455"/>
            <a:ext cx="4773955" cy="276999"/>
          </a:xfrm>
          <a:prstGeom prst="rect">
            <a:avLst/>
          </a:prstGeom>
          <a:noFill/>
        </p:spPr>
        <p:txBody>
          <a:bodyPr wrap="square" rtlCol="0">
            <a:spAutoFit/>
          </a:bodyPr>
          <a:lstStyle/>
          <a:p>
            <a:pPr algn="ctr"/>
            <a:r>
              <a:rPr lang="en-US" sz="1200" dirty="0">
                <a:solidFill>
                  <a:schemeClr val="bg1"/>
                </a:solidFill>
              </a:rPr>
              <a:t>*The 3</a:t>
            </a:r>
            <a:r>
              <a:rPr lang="en-US" sz="1200" baseline="30000" dirty="0">
                <a:solidFill>
                  <a:schemeClr val="bg1"/>
                </a:solidFill>
              </a:rPr>
              <a:t>rd</a:t>
            </a:r>
            <a:r>
              <a:rPr lang="en-US" sz="1200" dirty="0">
                <a:solidFill>
                  <a:schemeClr val="bg1"/>
                </a:solidFill>
              </a:rPr>
              <a:t> party  list will grow over time as more aircraft are modelled.</a:t>
            </a:r>
          </a:p>
        </p:txBody>
      </p:sp>
      <p:sp>
        <p:nvSpPr>
          <p:cNvPr id="7" name="TextBox 6">
            <a:extLst>
              <a:ext uri="{FF2B5EF4-FFF2-40B4-BE49-F238E27FC236}">
                <a16:creationId xmlns:a16="http://schemas.microsoft.com/office/drawing/2014/main" id="{05CBE36E-0606-DCCF-B90B-ADD51A8F972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40629654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Piper PA-18 Super Cub</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832092"/>
          </a:xfrm>
          <a:prstGeom prst="rect">
            <a:avLst/>
          </a:prstGeom>
          <a:noFill/>
        </p:spPr>
        <p:txBody>
          <a:bodyPr wrap="square">
            <a:spAutoFit/>
          </a:bodyPr>
          <a:lstStyle/>
          <a:p>
            <a:r>
              <a:rPr lang="en-US" sz="1400" dirty="0">
                <a:solidFill>
                  <a:schemeClr val="accent1">
                    <a:lumMod val="50000"/>
                  </a:schemeClr>
                </a:solidFill>
              </a:rPr>
              <a:t>COMM - Use Toggle 6 to configure the COMM frequency. </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6* (check no other Toggles active)  </a:t>
            </a:r>
          </a:p>
          <a:p>
            <a:pPr marL="285750" indent="-285750">
              <a:buFont typeface="Arial" panose="020B0604020202020204" pitchFamily="34" charset="0"/>
              <a:buChar char="•"/>
            </a:pPr>
            <a:r>
              <a:rPr lang="en-US" sz="1400" dirty="0">
                <a:solidFill>
                  <a:schemeClr val="accent1">
                    <a:lumMod val="50000"/>
                  </a:schemeClr>
                </a:solidFill>
              </a:rPr>
              <a:t>If the COMM control is off, move the left-hand rotary to the HDG position and use the right-hand rotary to turn it on.   </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Use the left-hand rotary in the bottom two positions (IAS &amp; CRS) to flip between adjusting the frequency right and left of the decimal (equivalent to adjusting the inner and outer knobs on the COMM control).   Remember, you can use Toggle 7 to control the speed it skips through </a:t>
            </a:r>
          </a:p>
          <a:p>
            <a:r>
              <a:rPr lang="en-US" sz="1400" dirty="0">
                <a:solidFill>
                  <a:schemeClr val="accent1">
                    <a:lumMod val="50000"/>
                  </a:schemeClr>
                </a:solidFill>
              </a:rPr>
              <a:t>       the decimal values</a:t>
            </a:r>
          </a:p>
          <a:p>
            <a:pPr marL="285750" indent="-285750">
              <a:buFont typeface="Arial" panose="020B0604020202020204" pitchFamily="34" charset="0"/>
              <a:buChar char="•"/>
            </a:pPr>
            <a:r>
              <a:rPr lang="en-US" sz="1400" dirty="0">
                <a:solidFill>
                  <a:schemeClr val="accent1">
                    <a:lumMod val="50000"/>
                  </a:schemeClr>
                </a:solidFill>
              </a:rPr>
              <a:t>Once the correct frequency is set, press the IAS button to flip the COMM active and standby values.  </a:t>
            </a:r>
          </a:p>
          <a:p>
            <a:endParaRPr lang="en-US" sz="1400" dirty="0">
              <a:solidFill>
                <a:schemeClr val="accent1">
                  <a:lumMod val="50000"/>
                </a:schemeClr>
              </a:solidFill>
            </a:endParaRPr>
          </a:p>
          <a:p>
            <a:r>
              <a:rPr lang="en-US" sz="1400" dirty="0">
                <a:solidFill>
                  <a:schemeClr val="accent1">
                    <a:lumMod val="50000"/>
                  </a:schemeClr>
                </a:solidFill>
              </a:rPr>
              <a:t>NAV - Similarly, Toggle 5* (check no other toggles active) adjusts the NAV frequency.</a:t>
            </a:r>
          </a:p>
          <a:p>
            <a:endParaRPr lang="en-US" sz="1400" dirty="0">
              <a:solidFill>
                <a:schemeClr val="accent1">
                  <a:lumMod val="50000"/>
                </a:schemeClr>
              </a:solidFill>
            </a:endParaRPr>
          </a:p>
          <a:p>
            <a:r>
              <a:rPr lang="en-US" sz="1400" dirty="0">
                <a:solidFill>
                  <a:schemeClr val="accent1">
                    <a:lumMod val="50000"/>
                  </a:schemeClr>
                </a:solidFill>
              </a:rPr>
              <a:t>Transponder – Use Toggle 4 to adjust the transponder</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4* (check no other Toggles active)</a:t>
            </a:r>
          </a:p>
          <a:p>
            <a:pPr marL="285750" indent="-285750">
              <a:buFont typeface="Arial" panose="020B0604020202020204" pitchFamily="34" charset="0"/>
              <a:buChar char="•"/>
            </a:pPr>
            <a:r>
              <a:rPr lang="en-US" sz="1400" dirty="0">
                <a:solidFill>
                  <a:schemeClr val="accent1">
                    <a:lumMod val="50000"/>
                  </a:schemeClr>
                </a:solidFill>
              </a:rPr>
              <a:t>Move the left-hand rotary to its upper position (ALT)</a:t>
            </a:r>
          </a:p>
          <a:p>
            <a:pPr marL="285750" indent="-285750">
              <a:buFont typeface="Arial" panose="020B0604020202020204" pitchFamily="34" charset="0"/>
              <a:buChar char="•"/>
            </a:pPr>
            <a:r>
              <a:rPr lang="en-US" sz="1400" dirty="0">
                <a:solidFill>
                  <a:schemeClr val="accent1">
                    <a:lumMod val="50000"/>
                  </a:schemeClr>
                </a:solidFill>
              </a:rPr>
              <a:t>Use the right-hand rotary to adjust the transponder mode the STBY</a:t>
            </a:r>
          </a:p>
          <a:p>
            <a:pPr marL="285750" indent="-285750">
              <a:buFont typeface="Arial" panose="020B0604020202020204" pitchFamily="34" charset="0"/>
              <a:buChar char="•"/>
            </a:pPr>
            <a:r>
              <a:rPr lang="en-US" sz="1400" dirty="0">
                <a:solidFill>
                  <a:schemeClr val="accent1">
                    <a:lumMod val="50000"/>
                  </a:schemeClr>
                </a:solidFill>
              </a:rPr>
              <a:t>Move the left-hand rotary down one click (VS) and set the 1000s digit for the transponder code</a:t>
            </a:r>
          </a:p>
          <a:p>
            <a:pPr marL="285750" indent="-285750">
              <a:buFont typeface="Arial" panose="020B0604020202020204" pitchFamily="34" charset="0"/>
              <a:buChar char="•"/>
            </a:pPr>
            <a:r>
              <a:rPr lang="en-US" sz="1400" dirty="0">
                <a:solidFill>
                  <a:schemeClr val="accent1">
                    <a:lumMod val="50000"/>
                  </a:schemeClr>
                </a:solidFill>
              </a:rPr>
              <a:t>Repeat one click down and one digit set until all 4 digits are correct</a:t>
            </a:r>
          </a:p>
          <a:p>
            <a:pPr marL="285750" indent="-285750">
              <a:buFont typeface="Arial" panose="020B0604020202020204" pitchFamily="34" charset="0"/>
              <a:buChar char="•"/>
            </a:pPr>
            <a:r>
              <a:rPr lang="en-US" sz="1400" dirty="0">
                <a:solidFill>
                  <a:schemeClr val="accent1">
                    <a:lumMod val="50000"/>
                  </a:schemeClr>
                </a:solidFill>
              </a:rPr>
              <a:t>Move the left-hand rotary back to its upper position (ALT) and set the transponder mode to ON or TST as required</a:t>
            </a:r>
          </a:p>
          <a:p>
            <a:endParaRPr lang="en-US" sz="1400" dirty="0">
              <a:solidFill>
                <a:schemeClr val="accent1">
                  <a:lumMod val="50000"/>
                </a:schemeClr>
              </a:solidFill>
            </a:endParaRPr>
          </a:p>
          <a:p>
            <a:endParaRPr lang="en-US" sz="1400" dirty="0">
              <a:solidFill>
                <a:schemeClr val="accent1">
                  <a:lumMod val="50000"/>
                </a:schemeClr>
              </a:solidFill>
            </a:endParaRPr>
          </a:p>
        </p:txBody>
      </p:sp>
      <p:pic>
        <p:nvPicPr>
          <p:cNvPr id="8" name="Picture 7" descr="A yellow airplane on a black background&#10;&#10;Description automatically generated">
            <a:extLst>
              <a:ext uri="{FF2B5EF4-FFF2-40B4-BE49-F238E27FC236}">
                <a16:creationId xmlns:a16="http://schemas.microsoft.com/office/drawing/2014/main" id="{B92B73FF-7875-9AE2-9E53-F64B6D704F67}"/>
              </a:ext>
            </a:extLst>
          </p:cNvPr>
          <p:cNvPicPr>
            <a:picLocks noChangeAspect="1"/>
          </p:cNvPicPr>
          <p:nvPr/>
        </p:nvPicPr>
        <p:blipFill>
          <a:blip r:embed="rId5"/>
          <a:stretch>
            <a:fillRect/>
          </a:stretch>
        </p:blipFill>
        <p:spPr>
          <a:xfrm>
            <a:off x="108457" y="4498969"/>
            <a:ext cx="3678923" cy="2069394"/>
          </a:xfrm>
          <a:prstGeom prst="rect">
            <a:avLst/>
          </a:prstGeom>
        </p:spPr>
      </p:pic>
      <p:sp>
        <p:nvSpPr>
          <p:cNvPr id="7" name="TextBox 6">
            <a:extLst>
              <a:ext uri="{FF2B5EF4-FFF2-40B4-BE49-F238E27FC236}">
                <a16:creationId xmlns:a16="http://schemas.microsoft.com/office/drawing/2014/main" id="{BE93B7CB-3BD5-507F-AD2E-8A788E283C4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9F733C77-CC4E-080E-0085-63DE85AF9DA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8008038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64486" y="15414"/>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Robinson R22 Beta II (&amp;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619600626"/>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 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VOR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Main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Main 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BARO STD</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 /  NAV</a:t>
                      </a:r>
                    </a:p>
                    <a:p>
                      <a:pPr algn="ctr"/>
                      <a:r>
                        <a:rPr lang="en-US" sz="900" dirty="0"/>
                        <a:t>coarse up/down</a:t>
                      </a:r>
                    </a:p>
                  </a:txBody>
                  <a:tcPr anchor="ctr"/>
                </a:tc>
                <a:tc>
                  <a:txBody>
                    <a:bodyPr/>
                    <a:lstStyle/>
                    <a:p>
                      <a:pPr algn="ctr"/>
                      <a:r>
                        <a:rPr lang="en-US" sz="900" dirty="0"/>
                        <a:t>COM / 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G430</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 COM</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 </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734030"/>
            <a:chOff x="2002705" y="2277585"/>
            <a:chExt cx="9907483" cy="734030"/>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002184"/>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734030"/>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43600" y="420136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white helicopter with a black background&#10;&#10;Description automatically generated">
            <a:extLst>
              <a:ext uri="{FF2B5EF4-FFF2-40B4-BE49-F238E27FC236}">
                <a16:creationId xmlns:a16="http://schemas.microsoft.com/office/drawing/2014/main" id="{1D327421-C21B-AFEA-DD95-8E0EB5A72CDF}"/>
              </a:ext>
            </a:extLst>
          </p:cNvPr>
          <p:cNvPicPr>
            <a:picLocks noChangeAspect="1"/>
          </p:cNvPicPr>
          <p:nvPr/>
        </p:nvPicPr>
        <p:blipFill>
          <a:blip r:embed="rId5"/>
          <a:stretch>
            <a:fillRect/>
          </a:stretch>
        </p:blipFill>
        <p:spPr>
          <a:xfrm>
            <a:off x="-203624" y="4196472"/>
            <a:ext cx="4496150" cy="2529085"/>
          </a:xfrm>
          <a:prstGeom prst="rect">
            <a:avLst/>
          </a:prstGeom>
        </p:spPr>
      </p:pic>
      <p:sp>
        <p:nvSpPr>
          <p:cNvPr id="19" name="TextBox 18">
            <a:extLst>
              <a:ext uri="{FF2B5EF4-FFF2-40B4-BE49-F238E27FC236}">
                <a16:creationId xmlns:a16="http://schemas.microsoft.com/office/drawing/2014/main" id="{0C714D37-8C7E-EE15-50AB-1FD778C19A82}"/>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21" name="Title 20">
            <a:extLst>
              <a:ext uri="{FF2B5EF4-FFF2-40B4-BE49-F238E27FC236}">
                <a16:creationId xmlns:a16="http://schemas.microsoft.com/office/drawing/2014/main" id="{A5145EC5-260A-CCB6-73B1-27E18C4549C8}"/>
              </a:ext>
            </a:extLst>
          </p:cNvPr>
          <p:cNvSpPr>
            <a:spLocks noGrp="1"/>
          </p:cNvSpPr>
          <p:nvPr>
            <p:ph type="title"/>
          </p:nvPr>
        </p:nvSpPr>
        <p:spPr>
          <a:xfrm>
            <a:off x="0" y="-612016"/>
            <a:ext cx="2682742" cy="494087"/>
          </a:xfrm>
        </p:spPr>
        <p:txBody>
          <a:bodyPr>
            <a:normAutofit/>
          </a:bodyPr>
          <a:lstStyle/>
          <a:p>
            <a:pPr algn="ctr"/>
            <a:r>
              <a:rPr lang="en-US" sz="1600" dirty="0"/>
              <a:t>Laminar Robinson R22 Beta II</a:t>
            </a:r>
          </a:p>
        </p:txBody>
      </p:sp>
      <p:sp>
        <p:nvSpPr>
          <p:cNvPr id="6" name="TextBox 5">
            <a:extLst>
              <a:ext uri="{FF2B5EF4-FFF2-40B4-BE49-F238E27FC236}">
                <a16:creationId xmlns:a16="http://schemas.microsoft.com/office/drawing/2014/main" id="{E8867E95-FE5C-0BC2-A1B7-C1EFEEC3F7FC}"/>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41156645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64486" y="28085"/>
            <a:ext cx="314259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Robinson R22 Beta II (&amp; floats)</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3539430"/>
          </a:xfrm>
          <a:prstGeom prst="rect">
            <a:avLst/>
          </a:prstGeom>
          <a:noFill/>
        </p:spPr>
        <p:txBody>
          <a:bodyPr wrap="square">
            <a:spAutoFit/>
          </a:bodyPr>
          <a:lstStyle/>
          <a:p>
            <a:r>
              <a:rPr lang="en-US" sz="1600" dirty="0">
                <a:solidFill>
                  <a:schemeClr val="accent1">
                    <a:lumMod val="50000"/>
                  </a:schemeClr>
                </a:solidFill>
              </a:rPr>
              <a:t>G430 - Toggle 6* lets you adjust the COM and VLOC frequencies.  </a:t>
            </a:r>
          </a:p>
          <a:p>
            <a:r>
              <a:rPr lang="en-US" sz="1600" dirty="0">
                <a:solidFill>
                  <a:schemeClr val="accent1">
                    <a:lumMod val="50000"/>
                  </a:schemeClr>
                </a:solidFill>
              </a:rPr>
              <a:t>Set Toggle 6 (check no other Toggles active) and move the left-hand rotary to its bottom position (IAS).   </a:t>
            </a:r>
          </a:p>
          <a:p>
            <a:r>
              <a:rPr lang="en-US" sz="1600" dirty="0">
                <a:solidFill>
                  <a:schemeClr val="accent1">
                    <a:lumMod val="50000"/>
                  </a:schemeClr>
                </a:solidFill>
              </a:rPr>
              <a:t>Press the HDG button to flip between COM and VLOC as required.  Use the right-hand rotary to adjust the frequency.  </a:t>
            </a:r>
          </a:p>
          <a:p>
            <a:r>
              <a:rPr lang="en-US" sz="1600" dirty="0">
                <a:solidFill>
                  <a:schemeClr val="accent1">
                    <a:lumMod val="50000"/>
                  </a:schemeClr>
                </a:solidFill>
              </a:rPr>
              <a:t>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t>
            </a:r>
          </a:p>
          <a:p>
            <a:r>
              <a:rPr lang="en-US" sz="1600" dirty="0">
                <a:solidFill>
                  <a:schemeClr val="accent1">
                    <a:lumMod val="50000"/>
                  </a:schemeClr>
                </a:solidFill>
              </a:rPr>
              <a:t>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G430 control, which is used </a:t>
            </a:r>
          </a:p>
          <a:p>
            <a:r>
              <a:rPr lang="en-US" sz="1600" dirty="0">
                <a:solidFill>
                  <a:schemeClr val="accent1">
                    <a:lumMod val="50000"/>
                  </a:schemeClr>
                </a:solidFill>
              </a:rPr>
              <a:t>to input the flight plan and related data.  The other autopilot buttons map the to CDI, FPL, VNAV, PROC, ENT, </a:t>
            </a:r>
          </a:p>
          <a:p>
            <a:r>
              <a:rPr lang="en-US" sz="1600" dirty="0">
                <a:solidFill>
                  <a:schemeClr val="accent1">
                    <a:lumMod val="50000"/>
                  </a:schemeClr>
                </a:solidFill>
              </a:rPr>
              <a:t>CLR, MENU and Direct buttons plus PUSH/CRSR.</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white helicopter with a black background&#10;&#10;Description automatically generated">
            <a:extLst>
              <a:ext uri="{FF2B5EF4-FFF2-40B4-BE49-F238E27FC236}">
                <a16:creationId xmlns:a16="http://schemas.microsoft.com/office/drawing/2014/main" id="{213123A1-02E6-D060-BF06-8ACF2236D466}"/>
              </a:ext>
            </a:extLst>
          </p:cNvPr>
          <p:cNvPicPr>
            <a:picLocks noChangeAspect="1"/>
          </p:cNvPicPr>
          <p:nvPr/>
        </p:nvPicPr>
        <p:blipFill>
          <a:blip r:embed="rId5"/>
          <a:stretch>
            <a:fillRect/>
          </a:stretch>
        </p:blipFill>
        <p:spPr>
          <a:xfrm>
            <a:off x="161026" y="4813174"/>
            <a:ext cx="3432566" cy="1930819"/>
          </a:xfrm>
          <a:prstGeom prst="rect">
            <a:avLst/>
          </a:prstGeom>
        </p:spPr>
      </p:pic>
      <p:sp>
        <p:nvSpPr>
          <p:cNvPr id="9" name="TextBox 8">
            <a:extLst>
              <a:ext uri="{FF2B5EF4-FFF2-40B4-BE49-F238E27FC236}">
                <a16:creationId xmlns:a16="http://schemas.microsoft.com/office/drawing/2014/main" id="{CBD98DA7-1862-C360-40E0-1BF0F579685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2BC191A5-9B59-9F82-D9FD-55168D3C119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6366772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Research Schleicher ASK 21</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509257202"/>
              </p:ext>
            </p:extLst>
          </p:nvPr>
        </p:nvGraphicFramePr>
        <p:xfrm>
          <a:off x="586154" y="1025726"/>
          <a:ext cx="10974738" cy="3135512"/>
        </p:xfrm>
        <a:graphic>
          <a:graphicData uri="http://schemas.openxmlformats.org/drawingml/2006/table">
            <a:tbl>
              <a:tblPr firstRow="1" bandRow="1">
                <a:tableStyleId>{5C22544A-7EE6-4342-B048-85BDC9FD1C3A}</a:tableStyleId>
              </a:tblPr>
              <a:tblGrid>
                <a:gridCol w="691661">
                  <a:extLst>
                    <a:ext uri="{9D8B030D-6E8A-4147-A177-3AD203B41FA5}">
                      <a16:colId xmlns:a16="http://schemas.microsoft.com/office/drawing/2014/main" val="2580403946"/>
                    </a:ext>
                  </a:extLst>
                </a:gridCol>
                <a:gridCol w="590812">
                  <a:extLst>
                    <a:ext uri="{9D8B030D-6E8A-4147-A177-3AD203B41FA5}">
                      <a16:colId xmlns:a16="http://schemas.microsoft.com/office/drawing/2014/main" val="3428034311"/>
                    </a:ext>
                  </a:extLst>
                </a:gridCol>
                <a:gridCol w="534604">
                  <a:extLst>
                    <a:ext uri="{9D8B030D-6E8A-4147-A177-3AD203B41FA5}">
                      <a16:colId xmlns:a16="http://schemas.microsoft.com/office/drawing/2014/main" val="283475510"/>
                    </a:ext>
                  </a:extLst>
                </a:gridCol>
                <a:gridCol w="951997">
                  <a:extLst>
                    <a:ext uri="{9D8B030D-6E8A-4147-A177-3AD203B41FA5}">
                      <a16:colId xmlns:a16="http://schemas.microsoft.com/office/drawing/2014/main" val="593627808"/>
                    </a:ext>
                  </a:extLst>
                </a:gridCol>
                <a:gridCol w="846286">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730400">
                  <a:extLst>
                    <a:ext uri="{9D8B030D-6E8A-4147-A177-3AD203B41FA5}">
                      <a16:colId xmlns:a16="http://schemas.microsoft.com/office/drawing/2014/main" val="3711225706"/>
                    </a:ext>
                  </a:extLst>
                </a:gridCol>
                <a:gridCol w="705459">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659725">
                  <a:extLst>
                    <a:ext uri="{9D8B030D-6E8A-4147-A177-3AD203B41FA5}">
                      <a16:colId xmlns:a16="http://schemas.microsoft.com/office/drawing/2014/main" val="1791946002"/>
                    </a:ext>
                  </a:extLst>
                </a:gridCol>
                <a:gridCol w="63802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COM</a:t>
                      </a:r>
                    </a:p>
                    <a:p>
                      <a:pPr algn="ctr"/>
                      <a:r>
                        <a:rPr lang="en-US" sz="900" dirty="0"/>
                        <a:t>on/off</a:t>
                      </a:r>
                    </a:p>
                  </a:txBody>
                  <a:tcPr anchor="ctr"/>
                </a:tc>
                <a:tc>
                  <a:txBody>
                    <a:bodyPr/>
                    <a:lstStyle/>
                    <a:p>
                      <a:pPr algn="ctr"/>
                      <a:r>
                        <a:rPr lang="en-US" sz="900" dirty="0"/>
                        <a:t>COM </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a:txBody>
                    <a:bodyPr/>
                    <a:lstStyle/>
                    <a:p>
                      <a:pPr algn="ctr"/>
                      <a:r>
                        <a:rPr lang="en-US" sz="900" dirty="0"/>
                        <a:t>-</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Canopy</a:t>
                      </a:r>
                    </a:p>
                    <a:p>
                      <a:pPr marL="0" algn="ctr" defTabSz="914400" rtl="0" eaLnBrk="1" latinLnBrk="0" hangingPunct="1"/>
                      <a:r>
                        <a:rPr lang="en-US" sz="900" kern="1200" dirty="0">
                          <a:solidFill>
                            <a:schemeClr val="dk1"/>
                          </a:solidFill>
                          <a:latin typeface="+mn-lt"/>
                          <a:ea typeface="+mn-ea"/>
                          <a:cs typeface="+mn-cs"/>
                        </a:rPr>
                        <a:t>open/close</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COM 1-2</a:t>
                      </a:r>
                    </a:p>
                    <a:p>
                      <a:pPr algn="ctr"/>
                      <a:r>
                        <a:rPr lang="en-US" sz="900" dirty="0"/>
                        <a:t>flip</a:t>
                      </a:r>
                    </a:p>
                  </a:txBody>
                  <a:tcPr anchor="ctr"/>
                </a:tc>
                <a:tc>
                  <a:txBody>
                    <a:bodyPr/>
                    <a:lstStyle/>
                    <a:p>
                      <a:pPr algn="ctr"/>
                      <a:r>
                        <a:rPr lang="en-US" sz="900" dirty="0"/>
                        <a:t>Tow</a:t>
                      </a:r>
                    </a:p>
                    <a:p>
                      <a:pPr algn="ctr"/>
                      <a:r>
                        <a:rPr lang="en-US" sz="900" dirty="0"/>
                        <a:t>release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pic>
        <p:nvPicPr>
          <p:cNvPr id="7" name="Picture 6" descr="A white airplane with blue letters&#10;&#10;Description automatically generated">
            <a:extLst>
              <a:ext uri="{FF2B5EF4-FFF2-40B4-BE49-F238E27FC236}">
                <a16:creationId xmlns:a16="http://schemas.microsoft.com/office/drawing/2014/main" id="{4231FF57-4DB2-C4A3-4A57-9BC5439B4619}"/>
              </a:ext>
            </a:extLst>
          </p:cNvPr>
          <p:cNvPicPr>
            <a:picLocks noChangeAspect="1"/>
          </p:cNvPicPr>
          <p:nvPr/>
        </p:nvPicPr>
        <p:blipFill>
          <a:blip r:embed="rId5"/>
          <a:stretch>
            <a:fillRect/>
          </a:stretch>
        </p:blipFill>
        <p:spPr>
          <a:xfrm>
            <a:off x="478704" y="3890908"/>
            <a:ext cx="5537848" cy="3115040"/>
          </a:xfrm>
          <a:prstGeom prst="rect">
            <a:avLst/>
          </a:prstGeom>
        </p:spPr>
      </p:pic>
      <p:sp>
        <p:nvSpPr>
          <p:cNvPr id="3" name="TextBox 2">
            <a:extLst>
              <a:ext uri="{FF2B5EF4-FFF2-40B4-BE49-F238E27FC236}">
                <a16:creationId xmlns:a16="http://schemas.microsoft.com/office/drawing/2014/main" id="{C67AA89F-27E3-E0B3-8B7D-F8C7DE3AFA90}"/>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1" name="Title 10">
            <a:extLst>
              <a:ext uri="{FF2B5EF4-FFF2-40B4-BE49-F238E27FC236}">
                <a16:creationId xmlns:a16="http://schemas.microsoft.com/office/drawing/2014/main" id="{95CC6927-3D0E-EE8F-7933-595F18DF7B6A}"/>
              </a:ext>
            </a:extLst>
          </p:cNvPr>
          <p:cNvSpPr>
            <a:spLocks noGrp="1"/>
          </p:cNvSpPr>
          <p:nvPr>
            <p:ph type="title"/>
          </p:nvPr>
        </p:nvSpPr>
        <p:spPr>
          <a:xfrm>
            <a:off x="0" y="-537643"/>
            <a:ext cx="2520563" cy="382651"/>
          </a:xfrm>
        </p:spPr>
        <p:txBody>
          <a:bodyPr>
            <a:normAutofit/>
          </a:bodyPr>
          <a:lstStyle/>
          <a:p>
            <a:pPr algn="ctr"/>
            <a:r>
              <a:rPr lang="en-US" sz="1600" dirty="0"/>
              <a:t>Laminar Schleicher ASK 21</a:t>
            </a:r>
          </a:p>
        </p:txBody>
      </p:sp>
      <p:sp>
        <p:nvSpPr>
          <p:cNvPr id="9" name="TextBox 8">
            <a:extLst>
              <a:ext uri="{FF2B5EF4-FFF2-40B4-BE49-F238E27FC236}">
                <a16:creationId xmlns:a16="http://schemas.microsoft.com/office/drawing/2014/main" id="{2E798FC4-8E80-7C4D-03CF-05BBDAD2A10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619306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Schleicher ASK 21</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2031325"/>
          </a:xfrm>
          <a:prstGeom prst="rect">
            <a:avLst/>
          </a:prstGeom>
          <a:noFill/>
        </p:spPr>
        <p:txBody>
          <a:bodyPr wrap="square">
            <a:spAutoFit/>
          </a:bodyPr>
          <a:lstStyle/>
          <a:p>
            <a:r>
              <a:rPr lang="en-US" sz="1400" dirty="0">
                <a:solidFill>
                  <a:schemeClr val="accent1">
                    <a:lumMod val="50000"/>
                  </a:schemeClr>
                </a:solidFill>
              </a:rPr>
              <a:t>COM Frequencies</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If required, move the left-hand rotary to HDG and use the right-hand rotary to turn on the COM radio </a:t>
            </a:r>
          </a:p>
          <a:p>
            <a:pPr marL="285750" indent="-285750">
              <a:buFont typeface="Arial" panose="020B0604020202020204" pitchFamily="34" charset="0"/>
              <a:buChar char="•"/>
            </a:pPr>
            <a:r>
              <a:rPr lang="en-US" sz="1400" dirty="0">
                <a:solidFill>
                  <a:schemeClr val="accent1">
                    <a:lumMod val="50000"/>
                  </a:schemeClr>
                </a:solidFill>
              </a:rPr>
              <a:t>Press the IAS button as required to select COM1 or COM2</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a:t>
            </a:r>
          </a:p>
          <a:p>
            <a:pPr marL="285750" indent="-285750">
              <a:buFont typeface="Arial" panose="020B0604020202020204" pitchFamily="34" charset="0"/>
              <a:buChar char="•"/>
            </a:pPr>
            <a:r>
              <a:rPr lang="en-US" sz="1400" dirty="0">
                <a:solidFill>
                  <a:schemeClr val="accent1">
                    <a:lumMod val="50000"/>
                  </a:schemeClr>
                </a:solidFill>
              </a:rPr>
              <a:t>Use the left-hand rotary in the bottom two positions (IAS &amp; CRS) to flip between adjusting the frequency right and </a:t>
            </a:r>
          </a:p>
          <a:p>
            <a:r>
              <a:rPr lang="en-US" sz="1400" dirty="0">
                <a:solidFill>
                  <a:schemeClr val="accent1">
                    <a:lumMod val="50000"/>
                  </a:schemeClr>
                </a:solidFill>
              </a:rPr>
              <a:t>       left of the decimal (equivalent to adjusting the inner and outer knobs on the COM control).   </a:t>
            </a:r>
          </a:p>
          <a:p>
            <a:endParaRPr lang="en-US" sz="1400" dirty="0">
              <a:solidFill>
                <a:schemeClr val="accent1">
                  <a:lumMod val="50000"/>
                </a:schemeClr>
              </a:solidFill>
            </a:endParaRPr>
          </a:p>
          <a:p>
            <a:endParaRPr lang="en-US" sz="1400" dirty="0">
              <a:solidFill>
                <a:schemeClr val="accent1">
                  <a:lumMod val="50000"/>
                </a:schemeClr>
              </a:solidFill>
            </a:endParaRPr>
          </a:p>
        </p:txBody>
      </p:sp>
      <p:pic>
        <p:nvPicPr>
          <p:cNvPr id="8" name="Picture 7" descr="A white airplane with blue letters&#10;&#10;Description automatically generated">
            <a:extLst>
              <a:ext uri="{FF2B5EF4-FFF2-40B4-BE49-F238E27FC236}">
                <a16:creationId xmlns:a16="http://schemas.microsoft.com/office/drawing/2014/main" id="{B4B919D9-C7B9-27AA-19FC-02B59124669C}"/>
              </a:ext>
            </a:extLst>
          </p:cNvPr>
          <p:cNvPicPr>
            <a:picLocks noChangeAspect="1"/>
          </p:cNvPicPr>
          <p:nvPr/>
        </p:nvPicPr>
        <p:blipFill>
          <a:blip r:embed="rId5"/>
          <a:stretch>
            <a:fillRect/>
          </a:stretch>
        </p:blipFill>
        <p:spPr>
          <a:xfrm>
            <a:off x="298964" y="4670277"/>
            <a:ext cx="4374000" cy="2460375"/>
          </a:xfrm>
          <a:prstGeom prst="rect">
            <a:avLst/>
          </a:prstGeom>
        </p:spPr>
      </p:pic>
      <p:sp>
        <p:nvSpPr>
          <p:cNvPr id="9" name="TextBox 8">
            <a:extLst>
              <a:ext uri="{FF2B5EF4-FFF2-40B4-BE49-F238E27FC236}">
                <a16:creationId xmlns:a16="http://schemas.microsoft.com/office/drawing/2014/main" id="{FB20E372-7AF2-924E-71EE-F5AC8975B8E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7" name="TextBox 6">
            <a:extLst>
              <a:ext uri="{FF2B5EF4-FFF2-40B4-BE49-F238E27FC236}">
                <a16:creationId xmlns:a16="http://schemas.microsoft.com/office/drawing/2014/main" id="{EA8E4652-5D09-BC7A-A1E2-1B4E4F62C1E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7052357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Sikorski S-76C</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516390848"/>
              </p:ext>
            </p:extLst>
          </p:nvPr>
        </p:nvGraphicFramePr>
        <p:xfrm>
          <a:off x="331984" y="849071"/>
          <a:ext cx="11561076" cy="3288717"/>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656598">
                  <a:extLst>
                    <a:ext uri="{9D8B030D-6E8A-4147-A177-3AD203B41FA5}">
                      <a16:colId xmlns:a16="http://schemas.microsoft.com/office/drawing/2014/main" val="3428034311"/>
                    </a:ext>
                  </a:extLst>
                </a:gridCol>
                <a:gridCol w="908542">
                  <a:extLst>
                    <a:ext uri="{9D8B030D-6E8A-4147-A177-3AD203B41FA5}">
                      <a16:colId xmlns:a16="http://schemas.microsoft.com/office/drawing/2014/main" val="283475510"/>
                    </a:ext>
                  </a:extLst>
                </a:gridCol>
                <a:gridCol w="943704">
                  <a:extLst>
                    <a:ext uri="{9D8B030D-6E8A-4147-A177-3AD203B41FA5}">
                      <a16:colId xmlns:a16="http://schemas.microsoft.com/office/drawing/2014/main" val="593627808"/>
                    </a:ext>
                  </a:extLst>
                </a:gridCol>
                <a:gridCol w="844062">
                  <a:extLst>
                    <a:ext uri="{9D8B030D-6E8A-4147-A177-3AD203B41FA5}">
                      <a16:colId xmlns:a16="http://schemas.microsoft.com/office/drawing/2014/main" val="1722347321"/>
                    </a:ext>
                  </a:extLst>
                </a:gridCol>
                <a:gridCol w="730809">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698889">
                  <a:extLst>
                    <a:ext uri="{9D8B030D-6E8A-4147-A177-3AD203B41FA5}">
                      <a16:colId xmlns:a16="http://schemas.microsoft.com/office/drawing/2014/main" val="2443076076"/>
                    </a:ext>
                  </a:extLst>
                </a:gridCol>
                <a:gridCol w="802107">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04357">
                  <a:extLst>
                    <a:ext uri="{9D8B030D-6E8A-4147-A177-3AD203B41FA5}">
                      <a16:colId xmlns:a16="http://schemas.microsoft.com/office/drawing/2014/main" val="1618478106"/>
                    </a:ext>
                  </a:extLst>
                </a:gridCol>
                <a:gridCol w="619848">
                  <a:extLst>
                    <a:ext uri="{9D8B030D-6E8A-4147-A177-3AD203B41FA5}">
                      <a16:colId xmlns:a16="http://schemas.microsoft.com/office/drawing/2014/main" val="1036739184"/>
                    </a:ext>
                  </a:extLst>
                </a:gridCol>
                <a:gridCol w="652106">
                  <a:extLst>
                    <a:ext uri="{9D8B030D-6E8A-4147-A177-3AD203B41FA5}">
                      <a16:colId xmlns:a16="http://schemas.microsoft.com/office/drawing/2014/main" val="1791946002"/>
                    </a:ext>
                  </a:extLst>
                </a:gridCol>
                <a:gridCol w="6037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a:t>
                      </a:r>
                    </a:p>
                  </a:txBody>
                  <a:tcPr anchor="ctr"/>
                </a:tc>
                <a:tc>
                  <a:txBody>
                    <a:bodyPr/>
                    <a:lstStyle/>
                    <a:p>
                      <a:pPr algn="ctr"/>
                      <a:r>
                        <a:rPr lang="en-US" sz="900" dirty="0"/>
                        <a:t>Pilot heading up/down</a:t>
                      </a:r>
                    </a:p>
                  </a:txBody>
                  <a:tcPr anchor="ctr"/>
                </a:tc>
                <a:tc>
                  <a:txBody>
                    <a:bodyPr/>
                    <a:lstStyle/>
                    <a:p>
                      <a:pPr algn="ctr"/>
                      <a:r>
                        <a:rPr lang="en-US" sz="900" dirty="0"/>
                        <a:t>Pilot OBS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panel</a:t>
                      </a:r>
                    </a:p>
                  </a:txBody>
                  <a:tcPr anchor="ctr"/>
                </a:tc>
                <a:tc>
                  <a:txBody>
                    <a:bodyPr/>
                    <a:lstStyle/>
                    <a:p>
                      <a:pPr algn="ctr"/>
                      <a:r>
                        <a:rPr lang="en-US" sz="900" dirty="0"/>
                        <a:t>HDG</a:t>
                      </a:r>
                    </a:p>
                  </a:txBody>
                  <a:tcPr anchor="ctr"/>
                </a:tc>
                <a:tc>
                  <a:txBody>
                    <a:bodyPr/>
                    <a:lstStyle/>
                    <a:p>
                      <a:pPr marL="0" algn="ctr" defTabSz="914400" rtl="0" eaLnBrk="1" latinLnBrk="0" hangingPunct="1"/>
                      <a:r>
                        <a:rPr lang="en-US" sz="900" dirty="0"/>
                        <a:t>NAV</a:t>
                      </a:r>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Level</a:t>
                      </a:r>
                    </a:p>
                    <a:p>
                      <a:pPr algn="ctr"/>
                      <a:r>
                        <a:rPr lang="en-US" sz="900" dirty="0"/>
                        <a:t>change </a:t>
                      </a:r>
                    </a:p>
                  </a:txBody>
                  <a:tcPr anchor="ctr"/>
                </a:tc>
                <a:tc>
                  <a:txBody>
                    <a:bodyPr/>
                    <a:lstStyle/>
                    <a:p>
                      <a:pPr algn="ctr"/>
                      <a:r>
                        <a:rPr lang="en-US" sz="900" dirty="0"/>
                        <a:t>Speed</a:t>
                      </a:r>
                    </a:p>
                    <a:p>
                      <a:pPr algn="ctr"/>
                      <a:r>
                        <a:rPr lang="en-US" sz="900" dirty="0"/>
                        <a:t>hold</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 / VLOC</a:t>
                      </a:r>
                    </a:p>
                    <a:p>
                      <a:pPr algn="ctr"/>
                      <a:r>
                        <a:rPr lang="en-US" sz="900" dirty="0"/>
                        <a:t>coarse up/down</a:t>
                      </a:r>
                    </a:p>
                  </a:txBody>
                  <a:tcPr anchor="ctr"/>
                </a:tc>
                <a:tc>
                  <a:txBody>
                    <a:bodyPr/>
                    <a:lstStyle/>
                    <a:p>
                      <a:pPr algn="ctr"/>
                      <a:r>
                        <a:rPr lang="en-US" sz="900" dirty="0"/>
                        <a:t>COM / VLOC</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G530</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 / 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active flip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 1</a:t>
                      </a:r>
                    </a:p>
                    <a:p>
                      <a:pPr algn="ctr"/>
                      <a:r>
                        <a:rPr lang="en-US" sz="900" dirty="0"/>
                        <a:t>active flip</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a:t>
                      </a:r>
                    </a:p>
                    <a:p>
                      <a:pPr algn="ctr"/>
                      <a:r>
                        <a:rPr lang="en-US" sz="900" dirty="0"/>
                        <a:t>coarse up/down</a:t>
                      </a:r>
                    </a:p>
                  </a:txBody>
                  <a:tcPr anchor="ctr"/>
                </a:tc>
                <a:tc>
                  <a:txBody>
                    <a:bodyPr/>
                    <a:lstStyle/>
                    <a:p>
                      <a:pPr algn="ctr"/>
                      <a:r>
                        <a:rPr lang="en-US" sz="900" dirty="0"/>
                        <a:t>COM2</a:t>
                      </a:r>
                    </a:p>
                    <a:p>
                      <a:pPr algn="ctr"/>
                      <a:r>
                        <a:rPr lang="en-US" sz="900" dirty="0"/>
                        <a:t>fine up/down</a:t>
                      </a:r>
                    </a:p>
                  </a:txBody>
                  <a:tcPr anchor="ctr"/>
                </a:tc>
                <a:tc>
                  <a:txBody>
                    <a:bodyPr/>
                    <a:lstStyle/>
                    <a:p>
                      <a:pPr algn="ctr"/>
                      <a:r>
                        <a:rPr lang="en-US" sz="900" dirty="0"/>
                        <a:t>COM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COM</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2</a:t>
                      </a:r>
                    </a:p>
                    <a:p>
                      <a:pPr algn="ctr"/>
                      <a:r>
                        <a:rPr lang="en-US" sz="900" dirty="0"/>
                        <a:t>active flip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algn="ctr"/>
                      <a:r>
                        <a:rPr lang="en-US" sz="900" dirty="0"/>
                        <a:t>coarse up/down</a:t>
                      </a:r>
                    </a:p>
                  </a:txBody>
                  <a:tcPr anchor="ctr"/>
                </a:tc>
                <a:tc>
                  <a:txBody>
                    <a:bodyPr/>
                    <a:lstStyle/>
                    <a:p>
                      <a:pPr algn="ctr"/>
                      <a:r>
                        <a:rPr lang="en-US" sz="900" dirty="0"/>
                        <a:t>NAV2</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NAV</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NAV 2</a:t>
                      </a:r>
                    </a:p>
                    <a:p>
                      <a:pPr algn="ctr"/>
                      <a:r>
                        <a:rPr lang="en-US" sz="900" dirty="0"/>
                        <a:t>active flip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r>
                        <a:rPr lang="en-US" sz="900" dirty="0"/>
                        <a:t>ADF 100s</a:t>
                      </a:r>
                    </a:p>
                    <a:p>
                      <a:pPr algn="ctr"/>
                      <a:r>
                        <a:rPr lang="en-US" sz="900" dirty="0"/>
                        <a:t>up/down</a:t>
                      </a:r>
                    </a:p>
                  </a:txBody>
                  <a:tcPr anchor="ctr">
                    <a:solidFill>
                      <a:srgbClr val="D0D5EA"/>
                    </a:solidFill>
                  </a:tcPr>
                </a:tc>
                <a:tc>
                  <a:txBody>
                    <a:bodyPr/>
                    <a:lstStyle/>
                    <a:p>
                      <a:pPr algn="ctr"/>
                      <a:r>
                        <a:rPr lang="en-US" sz="900" dirty="0"/>
                        <a:t>ADF 10s</a:t>
                      </a:r>
                    </a:p>
                    <a:p>
                      <a:pPr algn="ctr"/>
                      <a:r>
                        <a:rPr lang="en-US" sz="900" dirty="0"/>
                        <a:t>up/down</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ADF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ADF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r>
                        <a:rPr lang="en-US" sz="900" kern="1200" dirty="0">
                          <a:solidFill>
                            <a:schemeClr val="dk1"/>
                          </a:solidFill>
                          <a:latin typeface="+mn-lt"/>
                          <a:ea typeface="+mn-ea"/>
                          <a:cs typeface="+mn-cs"/>
                        </a:rPr>
                        <a:t>ADF</a:t>
                      </a:r>
                    </a:p>
                    <a:p>
                      <a:pPr marL="0" algn="ctr" defTabSz="914400" rtl="0" eaLnBrk="1" latinLnBrk="0" hangingPunct="1"/>
                      <a:r>
                        <a:rPr lang="en-US" sz="900" kern="1200" dirty="0">
                          <a:solidFill>
                            <a:schemeClr val="dk1"/>
                          </a:solidFill>
                          <a:latin typeface="+mn-lt"/>
                          <a:ea typeface="+mn-ea"/>
                          <a:cs typeface="+mn-cs"/>
                        </a:rPr>
                        <a:t>flip active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Barometer up/down</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Instrument</a:t>
                      </a:r>
                    </a:p>
                    <a:p>
                      <a:pPr algn="ctr"/>
                      <a:r>
                        <a:rPr lang="en-US" sz="900" dirty="0"/>
                        <a:t>panel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AP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ILS</a:t>
                      </a:r>
                    </a:p>
                  </a:txBody>
                  <a:tcPr anchor="ctr"/>
                </a:tc>
                <a:tc>
                  <a:txBody>
                    <a:bodyPr/>
                    <a:lstStyle/>
                    <a:p>
                      <a:pPr algn="ctr"/>
                      <a:endParaRPr lang="en-US" sz="900" dirty="0"/>
                    </a:p>
                  </a:txBody>
                  <a:tcPr anchor="ctr"/>
                </a:tc>
                <a:tc>
                  <a:txBody>
                    <a:bodyPr/>
                    <a:lstStyle/>
                    <a:p>
                      <a:pPr algn="ctr"/>
                      <a:r>
                        <a:rPr lang="en-US" sz="900" dirty="0"/>
                        <a:t>Barometer </a:t>
                      </a:r>
                    </a:p>
                    <a:p>
                      <a:pPr algn="ctr"/>
                      <a:r>
                        <a:rPr lang="en-US" sz="900" dirty="0"/>
                        <a:t>STD</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1856045" y="1911568"/>
            <a:ext cx="10037015" cy="735023"/>
            <a:chOff x="1908662" y="2639798"/>
            <a:chExt cx="10037015" cy="735023"/>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1908662" y="2639798"/>
              <a:ext cx="10037015"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1908662" y="3374821"/>
              <a:ext cx="10037015"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1908662" y="2639798"/>
              <a:ext cx="0" cy="735023"/>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0490" y="214312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48839"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861825" y="4198211"/>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30" name="Straight Connector 29">
            <a:extLst>
              <a:ext uri="{FF2B5EF4-FFF2-40B4-BE49-F238E27FC236}">
                <a16:creationId xmlns:a16="http://schemas.microsoft.com/office/drawing/2014/main" id="{0A3586F3-BB80-2E49-0B2E-AA9195B053E9}"/>
              </a:ext>
            </a:extLst>
          </p:cNvPr>
          <p:cNvCxnSpPr>
            <a:cxnSpLocks/>
          </p:cNvCxnSpPr>
          <p:nvPr/>
        </p:nvCxnSpPr>
        <p:spPr>
          <a:xfrm>
            <a:off x="2770387" y="3775476"/>
            <a:ext cx="4456392"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1" name="Straight Connector 30">
            <a:extLst>
              <a:ext uri="{FF2B5EF4-FFF2-40B4-BE49-F238E27FC236}">
                <a16:creationId xmlns:a16="http://schemas.microsoft.com/office/drawing/2014/main" id="{E6AB68A7-9DF6-54FD-554A-5695DD3330B0}"/>
              </a:ext>
            </a:extLst>
          </p:cNvPr>
          <p:cNvCxnSpPr>
            <a:cxnSpLocks/>
          </p:cNvCxnSpPr>
          <p:nvPr/>
        </p:nvCxnSpPr>
        <p:spPr>
          <a:xfrm>
            <a:off x="2770388" y="3407069"/>
            <a:ext cx="0" cy="368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3" name="Straight Connector 32">
            <a:extLst>
              <a:ext uri="{FF2B5EF4-FFF2-40B4-BE49-F238E27FC236}">
                <a16:creationId xmlns:a16="http://schemas.microsoft.com/office/drawing/2014/main" id="{BA110176-FF8E-A9FC-7742-73982D03B4DF}"/>
              </a:ext>
            </a:extLst>
          </p:cNvPr>
          <p:cNvCxnSpPr>
            <a:cxnSpLocks/>
          </p:cNvCxnSpPr>
          <p:nvPr/>
        </p:nvCxnSpPr>
        <p:spPr>
          <a:xfrm>
            <a:off x="7226779" y="3407069"/>
            <a:ext cx="0" cy="368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pic>
        <p:nvPicPr>
          <p:cNvPr id="9" name="Picture 8" descr="A helicopter on the ground&#10;&#10;Description automatically generated">
            <a:extLst>
              <a:ext uri="{FF2B5EF4-FFF2-40B4-BE49-F238E27FC236}">
                <a16:creationId xmlns:a16="http://schemas.microsoft.com/office/drawing/2014/main" id="{74294825-8743-27AC-660E-F38EAEBAA597}"/>
              </a:ext>
            </a:extLst>
          </p:cNvPr>
          <p:cNvPicPr>
            <a:picLocks noChangeAspect="1"/>
          </p:cNvPicPr>
          <p:nvPr/>
        </p:nvPicPr>
        <p:blipFill>
          <a:blip r:embed="rId5"/>
          <a:stretch>
            <a:fillRect/>
          </a:stretch>
        </p:blipFill>
        <p:spPr>
          <a:xfrm>
            <a:off x="-252443" y="4318752"/>
            <a:ext cx="4047171" cy="2276534"/>
          </a:xfrm>
          <a:prstGeom prst="rect">
            <a:avLst/>
          </a:prstGeom>
        </p:spPr>
      </p:pic>
      <p:sp>
        <p:nvSpPr>
          <p:cNvPr id="24" name="TextBox 23">
            <a:extLst>
              <a:ext uri="{FF2B5EF4-FFF2-40B4-BE49-F238E27FC236}">
                <a16:creationId xmlns:a16="http://schemas.microsoft.com/office/drawing/2014/main" id="{BC50EEB6-FBCC-8517-2375-60EFE6F5592F}"/>
              </a:ext>
            </a:extLst>
          </p:cNvPr>
          <p:cNvSpPr txBox="1"/>
          <p:nvPr/>
        </p:nvSpPr>
        <p:spPr>
          <a:xfrm>
            <a:off x="5786465" y="3454880"/>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6" name="Straight Connector 35">
            <a:extLst>
              <a:ext uri="{FF2B5EF4-FFF2-40B4-BE49-F238E27FC236}">
                <a16:creationId xmlns:a16="http://schemas.microsoft.com/office/drawing/2014/main" id="{168632E8-EA3B-6706-35F2-3FA8408E4EF4}"/>
              </a:ext>
            </a:extLst>
          </p:cNvPr>
          <p:cNvCxnSpPr>
            <a:cxnSpLocks/>
          </p:cNvCxnSpPr>
          <p:nvPr/>
        </p:nvCxnSpPr>
        <p:spPr>
          <a:xfrm>
            <a:off x="1199754" y="3769381"/>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37" name="Straight Connector 36">
            <a:extLst>
              <a:ext uri="{FF2B5EF4-FFF2-40B4-BE49-F238E27FC236}">
                <a16:creationId xmlns:a16="http://schemas.microsoft.com/office/drawing/2014/main" id="{2CD213BC-8DDC-031A-926E-97FD09C9D78D}"/>
              </a:ext>
            </a:extLst>
          </p:cNvPr>
          <p:cNvCxnSpPr>
            <a:cxnSpLocks/>
          </p:cNvCxnSpPr>
          <p:nvPr/>
        </p:nvCxnSpPr>
        <p:spPr>
          <a:xfrm>
            <a:off x="331984" y="3775243"/>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39" name="Straight Connector 38">
            <a:extLst>
              <a:ext uri="{FF2B5EF4-FFF2-40B4-BE49-F238E27FC236}">
                <a16:creationId xmlns:a16="http://schemas.microsoft.com/office/drawing/2014/main" id="{FABC7A74-5B73-A1E7-2CF6-440139FE0D4C}"/>
              </a:ext>
            </a:extLst>
          </p:cNvPr>
          <p:cNvCxnSpPr>
            <a:cxnSpLocks/>
          </p:cNvCxnSpPr>
          <p:nvPr/>
        </p:nvCxnSpPr>
        <p:spPr>
          <a:xfrm flipH="1">
            <a:off x="331984" y="3769381"/>
            <a:ext cx="867770" cy="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03EA417E-055E-CA31-0F1E-392C8B81CF42}"/>
              </a:ext>
            </a:extLst>
          </p:cNvPr>
          <p:cNvCxnSpPr>
            <a:cxnSpLocks/>
          </p:cNvCxnSpPr>
          <p:nvPr/>
        </p:nvCxnSpPr>
        <p:spPr>
          <a:xfrm flipH="1">
            <a:off x="326116" y="4132800"/>
            <a:ext cx="867770" cy="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9322AE98-709D-FA22-0B7C-8B46FC40FA02}"/>
              </a:ext>
            </a:extLst>
          </p:cNvPr>
          <p:cNvCxnSpPr>
            <a:cxnSpLocks/>
          </p:cNvCxnSpPr>
          <p:nvPr/>
        </p:nvCxnSpPr>
        <p:spPr>
          <a:xfrm>
            <a:off x="10017366" y="3775236"/>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57D186DC-3497-9565-FE4F-49FEC750F271}"/>
              </a:ext>
            </a:extLst>
          </p:cNvPr>
          <p:cNvCxnSpPr>
            <a:cxnSpLocks/>
          </p:cNvCxnSpPr>
          <p:nvPr/>
        </p:nvCxnSpPr>
        <p:spPr>
          <a:xfrm>
            <a:off x="9311807" y="3775236"/>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7" name="Straight Connector 46">
            <a:extLst>
              <a:ext uri="{FF2B5EF4-FFF2-40B4-BE49-F238E27FC236}">
                <a16:creationId xmlns:a16="http://schemas.microsoft.com/office/drawing/2014/main" id="{6A2DE8F4-54A4-4CD8-6DAB-4685E9102CFD}"/>
              </a:ext>
            </a:extLst>
          </p:cNvPr>
          <p:cNvCxnSpPr>
            <a:cxnSpLocks/>
          </p:cNvCxnSpPr>
          <p:nvPr/>
        </p:nvCxnSpPr>
        <p:spPr>
          <a:xfrm flipH="1" flipV="1">
            <a:off x="9311807" y="3769374"/>
            <a:ext cx="705559" cy="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8" name="Straight Connector 47">
            <a:extLst>
              <a:ext uri="{FF2B5EF4-FFF2-40B4-BE49-F238E27FC236}">
                <a16:creationId xmlns:a16="http://schemas.microsoft.com/office/drawing/2014/main" id="{9358D8F5-58F2-AB4C-95DE-2C0952072567}"/>
              </a:ext>
            </a:extLst>
          </p:cNvPr>
          <p:cNvCxnSpPr>
            <a:cxnSpLocks/>
          </p:cNvCxnSpPr>
          <p:nvPr/>
        </p:nvCxnSpPr>
        <p:spPr>
          <a:xfrm flipH="1" flipV="1">
            <a:off x="9305939" y="4132793"/>
            <a:ext cx="711427" cy="1085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sp>
        <p:nvSpPr>
          <p:cNvPr id="51" name="TextBox 50">
            <a:extLst>
              <a:ext uri="{FF2B5EF4-FFF2-40B4-BE49-F238E27FC236}">
                <a16:creationId xmlns:a16="http://schemas.microsoft.com/office/drawing/2014/main" id="{04123BDF-C52A-A1EA-8F33-9888A0989306}"/>
              </a:ext>
            </a:extLst>
          </p:cNvPr>
          <p:cNvSpPr txBox="1"/>
          <p:nvPr/>
        </p:nvSpPr>
        <p:spPr>
          <a:xfrm>
            <a:off x="5800489" y="381038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56" name="TextBox 55">
            <a:extLst>
              <a:ext uri="{FF2B5EF4-FFF2-40B4-BE49-F238E27FC236}">
                <a16:creationId xmlns:a16="http://schemas.microsoft.com/office/drawing/2014/main" id="{0FCD6BE1-C203-DC1E-2243-1EC92B0B2B72}"/>
              </a:ext>
            </a:extLst>
          </p:cNvPr>
          <p:cNvSpPr txBox="1"/>
          <p:nvPr/>
        </p:nvSpPr>
        <p:spPr>
          <a:xfrm>
            <a:off x="5788765" y="3079686"/>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57" name="TextBox 56">
            <a:extLst>
              <a:ext uri="{FF2B5EF4-FFF2-40B4-BE49-F238E27FC236}">
                <a16:creationId xmlns:a16="http://schemas.microsoft.com/office/drawing/2014/main" id="{3838A37B-53DE-075C-0EDF-716C4AF60378}"/>
              </a:ext>
            </a:extLst>
          </p:cNvPr>
          <p:cNvSpPr txBox="1"/>
          <p:nvPr/>
        </p:nvSpPr>
        <p:spPr>
          <a:xfrm>
            <a:off x="5802659" y="269755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60" name="Straight Connector 59">
            <a:extLst>
              <a:ext uri="{FF2B5EF4-FFF2-40B4-BE49-F238E27FC236}">
                <a16:creationId xmlns:a16="http://schemas.microsoft.com/office/drawing/2014/main" id="{2D72D32C-CBFD-426A-FBAA-85B37CF7050C}"/>
              </a:ext>
            </a:extLst>
          </p:cNvPr>
          <p:cNvCxnSpPr>
            <a:cxnSpLocks/>
          </p:cNvCxnSpPr>
          <p:nvPr/>
        </p:nvCxnSpPr>
        <p:spPr>
          <a:xfrm flipV="1">
            <a:off x="2758663" y="3027784"/>
            <a:ext cx="4465021" cy="8999"/>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2" name="Straight Connector 61">
            <a:extLst>
              <a:ext uri="{FF2B5EF4-FFF2-40B4-BE49-F238E27FC236}">
                <a16:creationId xmlns:a16="http://schemas.microsoft.com/office/drawing/2014/main" id="{E9647E55-0DD3-5621-0F71-C5B5B5EC258B}"/>
              </a:ext>
            </a:extLst>
          </p:cNvPr>
          <p:cNvCxnSpPr>
            <a:cxnSpLocks/>
          </p:cNvCxnSpPr>
          <p:nvPr/>
        </p:nvCxnSpPr>
        <p:spPr>
          <a:xfrm>
            <a:off x="2770381" y="2662653"/>
            <a:ext cx="0" cy="385874"/>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3" name="Straight Connector 62">
            <a:extLst>
              <a:ext uri="{FF2B5EF4-FFF2-40B4-BE49-F238E27FC236}">
                <a16:creationId xmlns:a16="http://schemas.microsoft.com/office/drawing/2014/main" id="{02D3515E-29EE-73CB-2136-CF6EF75D98D2}"/>
              </a:ext>
            </a:extLst>
          </p:cNvPr>
          <p:cNvCxnSpPr>
            <a:cxnSpLocks/>
          </p:cNvCxnSpPr>
          <p:nvPr/>
        </p:nvCxnSpPr>
        <p:spPr>
          <a:xfrm flipH="1">
            <a:off x="7223684" y="2652201"/>
            <a:ext cx="3095" cy="383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A064A082-4AF4-B8DA-FDE0-A628B31509D4}"/>
              </a:ext>
            </a:extLst>
          </p:cNvPr>
          <p:cNvCxnSpPr>
            <a:cxnSpLocks/>
          </p:cNvCxnSpPr>
          <p:nvPr/>
        </p:nvCxnSpPr>
        <p:spPr>
          <a:xfrm>
            <a:off x="2768317" y="3035608"/>
            <a:ext cx="2064" cy="378998"/>
          </a:xfrm>
          <a:prstGeom prst="line">
            <a:avLst/>
          </a:prstGeom>
        </p:spPr>
        <p:style>
          <a:lnRef idx="3">
            <a:schemeClr val="accent2"/>
          </a:lnRef>
          <a:fillRef idx="0">
            <a:schemeClr val="accent2"/>
          </a:fillRef>
          <a:effectRef idx="2">
            <a:schemeClr val="accent2"/>
          </a:effectRef>
          <a:fontRef idx="minor">
            <a:schemeClr val="tx1"/>
          </a:fontRef>
        </p:style>
      </p:cxnSp>
      <p:cxnSp>
        <p:nvCxnSpPr>
          <p:cNvPr id="67" name="Straight Connector 66">
            <a:extLst>
              <a:ext uri="{FF2B5EF4-FFF2-40B4-BE49-F238E27FC236}">
                <a16:creationId xmlns:a16="http://schemas.microsoft.com/office/drawing/2014/main" id="{CE280044-0E2E-E106-8F05-75F5FD97817B}"/>
              </a:ext>
            </a:extLst>
          </p:cNvPr>
          <p:cNvCxnSpPr>
            <a:cxnSpLocks/>
          </p:cNvCxnSpPr>
          <p:nvPr/>
        </p:nvCxnSpPr>
        <p:spPr>
          <a:xfrm flipV="1">
            <a:off x="2768317" y="3397510"/>
            <a:ext cx="4458462" cy="3949"/>
          </a:xfrm>
          <a:prstGeom prst="line">
            <a:avLst/>
          </a:prstGeom>
        </p:spPr>
        <p:style>
          <a:lnRef idx="3">
            <a:schemeClr val="accent2"/>
          </a:lnRef>
          <a:fillRef idx="0">
            <a:schemeClr val="accent2"/>
          </a:fillRef>
          <a:effectRef idx="2">
            <a:schemeClr val="accent2"/>
          </a:effectRef>
          <a:fontRef idx="minor">
            <a:schemeClr val="tx1"/>
          </a:fontRef>
        </p:style>
      </p:cxnSp>
      <p:cxnSp>
        <p:nvCxnSpPr>
          <p:cNvPr id="69" name="Straight Connector 68">
            <a:extLst>
              <a:ext uri="{FF2B5EF4-FFF2-40B4-BE49-F238E27FC236}">
                <a16:creationId xmlns:a16="http://schemas.microsoft.com/office/drawing/2014/main" id="{202CAD67-37E7-EED6-0078-17B071B22300}"/>
              </a:ext>
            </a:extLst>
          </p:cNvPr>
          <p:cNvCxnSpPr>
            <a:cxnSpLocks/>
          </p:cNvCxnSpPr>
          <p:nvPr/>
        </p:nvCxnSpPr>
        <p:spPr>
          <a:xfrm>
            <a:off x="7223684" y="3035608"/>
            <a:ext cx="2064" cy="378998"/>
          </a:xfrm>
          <a:prstGeom prst="line">
            <a:avLst/>
          </a:prstGeom>
        </p:spPr>
        <p:style>
          <a:lnRef idx="3">
            <a:schemeClr val="accent2"/>
          </a:lnRef>
          <a:fillRef idx="0">
            <a:schemeClr val="accent2"/>
          </a:fillRef>
          <a:effectRef idx="2">
            <a:schemeClr val="accent2"/>
          </a:effectRef>
          <a:fontRef idx="minor">
            <a:schemeClr val="tx1"/>
          </a:fontRef>
        </p:style>
      </p:cxnSp>
      <p:sp>
        <p:nvSpPr>
          <p:cNvPr id="83" name="TextBox 82">
            <a:extLst>
              <a:ext uri="{FF2B5EF4-FFF2-40B4-BE49-F238E27FC236}">
                <a16:creationId xmlns:a16="http://schemas.microsoft.com/office/drawing/2014/main" id="{58FDA363-93E3-3CF6-3BD5-469A52E18AD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85" name="Title 84">
            <a:extLst>
              <a:ext uri="{FF2B5EF4-FFF2-40B4-BE49-F238E27FC236}">
                <a16:creationId xmlns:a16="http://schemas.microsoft.com/office/drawing/2014/main" id="{FF4A0D35-0AC8-5F33-3E70-18F9DACC8BCE}"/>
              </a:ext>
            </a:extLst>
          </p:cNvPr>
          <p:cNvSpPr>
            <a:spLocks noGrp="1"/>
          </p:cNvSpPr>
          <p:nvPr>
            <p:ph type="title"/>
          </p:nvPr>
        </p:nvSpPr>
        <p:spPr>
          <a:xfrm>
            <a:off x="-27215" y="-642126"/>
            <a:ext cx="2150213" cy="439555"/>
          </a:xfrm>
        </p:spPr>
        <p:txBody>
          <a:bodyPr>
            <a:normAutofit/>
          </a:bodyPr>
          <a:lstStyle/>
          <a:p>
            <a:pPr algn="ctr"/>
            <a:r>
              <a:rPr lang="en-US" sz="1600" dirty="0"/>
              <a:t>Laminar Sikorski S-76C</a:t>
            </a:r>
          </a:p>
        </p:txBody>
      </p:sp>
      <p:sp>
        <p:nvSpPr>
          <p:cNvPr id="3" name="TextBox 2">
            <a:extLst>
              <a:ext uri="{FF2B5EF4-FFF2-40B4-BE49-F238E27FC236}">
                <a16:creationId xmlns:a16="http://schemas.microsoft.com/office/drawing/2014/main" id="{663A4A3B-F5CD-EBB6-68B7-71452E43820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6005184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Sikorski S-76C</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139209" y="1181679"/>
            <a:ext cx="10618820" cy="3046988"/>
          </a:xfrm>
          <a:prstGeom prst="rect">
            <a:avLst/>
          </a:prstGeom>
          <a:noFill/>
        </p:spPr>
        <p:txBody>
          <a:bodyPr wrap="square">
            <a:spAutoFit/>
          </a:bodyPr>
          <a:lstStyle/>
          <a:p>
            <a:r>
              <a:rPr lang="en-US" sz="1600" dirty="0">
                <a:solidFill>
                  <a:schemeClr val="accent1">
                    <a:lumMod val="50000"/>
                  </a:schemeClr>
                </a:solidFill>
              </a:rPr>
              <a:t>MCP - Use Toggles 6 &amp; 5 to configure the MCP NAV frequencies. Set Toggle 6* (check no other Toggles active) and move the left-hand rotary to its bottom position (IAS).  Use the right-hand rotary to adjust the NAV1 frequency (use Toggle 5* for NAV2).  Use the left-hand rotary in the bottom two positions (IAS &amp; CRS) to flip between adjusting the frequency right and left of the decimal (equivalent to adjusting the inner and outer knobs on the NAV control).   </a:t>
            </a:r>
          </a:p>
          <a:p>
            <a:endParaRPr lang="en-US" sz="1600" dirty="0">
              <a:solidFill>
                <a:schemeClr val="accent1">
                  <a:lumMod val="50000"/>
                </a:schemeClr>
              </a:solidFill>
            </a:endParaRPr>
          </a:p>
          <a:p>
            <a:r>
              <a:rPr lang="en-US" sz="1600" dirty="0">
                <a:solidFill>
                  <a:schemeClr val="accent1">
                    <a:lumMod val="50000"/>
                  </a:schemeClr>
                </a:solidFill>
              </a:rPr>
              <a:t>Radio panel - Similarly, Toggles  4* &amp; 3* (check no other toggles active) adjust the radio panel left and </a:t>
            </a:r>
          </a:p>
          <a:p>
            <a:r>
              <a:rPr lang="en-US" sz="1600" dirty="0">
                <a:solidFill>
                  <a:schemeClr val="accent1">
                    <a:lumMod val="50000"/>
                  </a:schemeClr>
                </a:solidFill>
              </a:rPr>
              <a:t>right  COM1 frequencies.  (You can use Toggle 7 to control the speed it skips through the the decimal </a:t>
            </a:r>
          </a:p>
          <a:p>
            <a:r>
              <a:rPr lang="en-US" sz="1600" dirty="0">
                <a:solidFill>
                  <a:schemeClr val="accent1">
                    <a:lumMod val="50000"/>
                  </a:schemeClr>
                </a:solidFill>
              </a:rPr>
              <a:t>values). Use the NAV button to flip the ‘active’ frequency switch between left and right.</a:t>
            </a:r>
          </a:p>
          <a:p>
            <a:endParaRPr lang="en-US" sz="1600" dirty="0">
              <a:solidFill>
                <a:schemeClr val="accent1">
                  <a:lumMod val="50000"/>
                </a:schemeClr>
              </a:solidFill>
            </a:endParaRPr>
          </a:p>
          <a:p>
            <a:r>
              <a:rPr lang="en-US" sz="1600" dirty="0">
                <a:solidFill>
                  <a:schemeClr val="accent1">
                    <a:lumMod val="50000"/>
                  </a:schemeClr>
                </a:solidFill>
              </a:rPr>
              <a:t>ADF – Toggle 2* (check no other Toggles active) adjusts the ADF frequency.  IAS &amp; CRS flip between adjusting</a:t>
            </a:r>
          </a:p>
          <a:p>
            <a:r>
              <a:rPr lang="en-US" sz="1600" dirty="0">
                <a:solidFill>
                  <a:schemeClr val="accent1">
                    <a:lumMod val="50000"/>
                  </a:schemeClr>
                </a:solidFill>
              </a:rPr>
              <a:t>the 10s units of the frequency and the 100s units.  Once the correct frequency is dialed in, pressing the </a:t>
            </a:r>
          </a:p>
          <a:p>
            <a:r>
              <a:rPr lang="en-US" sz="1600" dirty="0">
                <a:solidFill>
                  <a:schemeClr val="accent1">
                    <a:lumMod val="50000"/>
                  </a:schemeClr>
                </a:solidFill>
              </a:rPr>
              <a:t>HDG button will flip the active and standby values. </a:t>
            </a:r>
          </a:p>
        </p:txBody>
      </p:sp>
      <p:pic>
        <p:nvPicPr>
          <p:cNvPr id="7" name="Picture 6" descr="A helicopter on the ground&#10;&#10;Description automatically generated">
            <a:extLst>
              <a:ext uri="{FF2B5EF4-FFF2-40B4-BE49-F238E27FC236}">
                <a16:creationId xmlns:a16="http://schemas.microsoft.com/office/drawing/2014/main" id="{61F3238F-AAC1-40C0-31E8-784F1338FACB}"/>
              </a:ext>
            </a:extLst>
          </p:cNvPr>
          <p:cNvPicPr>
            <a:picLocks noChangeAspect="1"/>
          </p:cNvPicPr>
          <p:nvPr/>
        </p:nvPicPr>
        <p:blipFill>
          <a:blip r:embed="rId5"/>
          <a:stretch>
            <a:fillRect/>
          </a:stretch>
        </p:blipFill>
        <p:spPr>
          <a:xfrm>
            <a:off x="0" y="4399478"/>
            <a:ext cx="3584521" cy="2016293"/>
          </a:xfrm>
          <a:prstGeom prst="rect">
            <a:avLst/>
          </a:prstGeom>
        </p:spPr>
      </p:pic>
      <p:sp>
        <p:nvSpPr>
          <p:cNvPr id="9" name="TextBox 8">
            <a:extLst>
              <a:ext uri="{FF2B5EF4-FFF2-40B4-BE49-F238E27FC236}">
                <a16:creationId xmlns:a16="http://schemas.microsoft.com/office/drawing/2014/main" id="{B970389E-6BBE-F957-9D30-2E77C85E8D5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0607DCE5-38CE-6DA2-F442-4C39A141F6A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5416839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Stinson L5 Sentinel</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672727987"/>
              </p:ext>
            </p:extLst>
          </p:nvPr>
        </p:nvGraphicFramePr>
        <p:xfrm>
          <a:off x="474789" y="1034886"/>
          <a:ext cx="11148649" cy="3260581"/>
        </p:xfrm>
        <a:graphic>
          <a:graphicData uri="http://schemas.openxmlformats.org/drawingml/2006/table">
            <a:tbl>
              <a:tblPr firstRow="1" bandRow="1">
                <a:tableStyleId>{5C22544A-7EE6-4342-B048-85BDC9FD1C3A}</a:tableStyleId>
              </a:tblPr>
              <a:tblGrid>
                <a:gridCol w="1055077">
                  <a:extLst>
                    <a:ext uri="{9D8B030D-6E8A-4147-A177-3AD203B41FA5}">
                      <a16:colId xmlns:a16="http://schemas.microsoft.com/office/drawing/2014/main" val="2580403946"/>
                    </a:ext>
                  </a:extLst>
                </a:gridCol>
                <a:gridCol w="650631">
                  <a:extLst>
                    <a:ext uri="{9D8B030D-6E8A-4147-A177-3AD203B41FA5}">
                      <a16:colId xmlns:a16="http://schemas.microsoft.com/office/drawing/2014/main" val="3428034311"/>
                    </a:ext>
                  </a:extLst>
                </a:gridCol>
                <a:gridCol w="697523">
                  <a:extLst>
                    <a:ext uri="{9D8B030D-6E8A-4147-A177-3AD203B41FA5}">
                      <a16:colId xmlns:a16="http://schemas.microsoft.com/office/drawing/2014/main" val="283475510"/>
                    </a:ext>
                  </a:extLst>
                </a:gridCol>
                <a:gridCol w="973015">
                  <a:extLst>
                    <a:ext uri="{9D8B030D-6E8A-4147-A177-3AD203B41FA5}">
                      <a16:colId xmlns:a16="http://schemas.microsoft.com/office/drawing/2014/main" val="593627808"/>
                    </a:ext>
                  </a:extLst>
                </a:gridCol>
                <a:gridCol w="826477">
                  <a:extLst>
                    <a:ext uri="{9D8B030D-6E8A-4147-A177-3AD203B41FA5}">
                      <a16:colId xmlns:a16="http://schemas.microsoft.com/office/drawing/2014/main" val="1722347321"/>
                    </a:ext>
                  </a:extLst>
                </a:gridCol>
                <a:gridCol w="813800">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81706">
                  <a:extLst>
                    <a:ext uri="{9D8B030D-6E8A-4147-A177-3AD203B41FA5}">
                      <a16:colId xmlns:a16="http://schemas.microsoft.com/office/drawing/2014/main" val="1906418282"/>
                    </a:ext>
                  </a:extLst>
                </a:gridCol>
                <a:gridCol w="697523">
                  <a:extLst>
                    <a:ext uri="{9D8B030D-6E8A-4147-A177-3AD203B41FA5}">
                      <a16:colId xmlns:a16="http://schemas.microsoft.com/office/drawing/2014/main" val="3711225706"/>
                    </a:ext>
                  </a:extLst>
                </a:gridCol>
                <a:gridCol w="601721">
                  <a:extLst>
                    <a:ext uri="{9D8B030D-6E8A-4147-A177-3AD203B41FA5}">
                      <a16:colId xmlns:a16="http://schemas.microsoft.com/office/drawing/2014/main" val="2443076076"/>
                    </a:ext>
                  </a:extLst>
                </a:gridCol>
                <a:gridCol w="562708">
                  <a:extLst>
                    <a:ext uri="{9D8B030D-6E8A-4147-A177-3AD203B41FA5}">
                      <a16:colId xmlns:a16="http://schemas.microsoft.com/office/drawing/2014/main" val="548129053"/>
                    </a:ext>
                  </a:extLst>
                </a:gridCol>
                <a:gridCol w="597877">
                  <a:extLst>
                    <a:ext uri="{9D8B030D-6E8A-4147-A177-3AD203B41FA5}">
                      <a16:colId xmlns:a16="http://schemas.microsoft.com/office/drawing/2014/main" val="1912339010"/>
                    </a:ext>
                  </a:extLst>
                </a:gridCol>
                <a:gridCol w="586154">
                  <a:extLst>
                    <a:ext uri="{9D8B030D-6E8A-4147-A177-3AD203B41FA5}">
                      <a16:colId xmlns:a16="http://schemas.microsoft.com/office/drawing/2014/main" val="1618478106"/>
                    </a:ext>
                  </a:extLst>
                </a:gridCol>
                <a:gridCol w="597876">
                  <a:extLst>
                    <a:ext uri="{9D8B030D-6E8A-4147-A177-3AD203B41FA5}">
                      <a16:colId xmlns:a16="http://schemas.microsoft.com/office/drawing/2014/main" val="1036739184"/>
                    </a:ext>
                  </a:extLst>
                </a:gridCol>
                <a:gridCol w="659130">
                  <a:extLst>
                    <a:ext uri="{9D8B030D-6E8A-4147-A177-3AD203B41FA5}">
                      <a16:colId xmlns:a16="http://schemas.microsoft.com/office/drawing/2014/main" val="1791946002"/>
                    </a:ext>
                  </a:extLst>
                </a:gridCol>
                <a:gridCol w="630409">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COM 1</a:t>
                      </a:r>
                    </a:p>
                    <a:p>
                      <a:pPr marL="0" algn="ctr" defTabSz="914400" rtl="0" eaLnBrk="1" latinLnBrk="0" hangingPunct="1"/>
                      <a:r>
                        <a:rPr lang="en-US" sz="900" kern="1200" dirty="0">
                          <a:solidFill>
                            <a:schemeClr val="dk1"/>
                          </a:solidFill>
                          <a:latin typeface="+mn-lt"/>
                          <a:ea typeface="+mn-ea"/>
                          <a:cs typeface="+mn-cs"/>
                        </a:rPr>
                        <a:t>active flip</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a:t>
                      </a:r>
                    </a:p>
                    <a:p>
                      <a:pPr algn="ctr"/>
                      <a:r>
                        <a:rPr lang="en-US" sz="900" dirty="0"/>
                        <a:t>on/off</a:t>
                      </a:r>
                    </a:p>
                  </a:txBody>
                  <a:tcPr anchor="ctr"/>
                </a:tc>
                <a:tc>
                  <a:txBody>
                    <a:bodyPr/>
                    <a:lstStyle/>
                    <a:p>
                      <a:pPr algn="ctr"/>
                      <a:r>
                        <a:rPr lang="en-US" sz="900" dirty="0"/>
                        <a:t>COM </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r>
                        <a:rPr lang="en-US" sz="900" kern="1200" dirty="0">
                          <a:solidFill>
                            <a:schemeClr val="dk1"/>
                          </a:solidFill>
                          <a:latin typeface="+mn-lt"/>
                          <a:ea typeface="+mn-ea"/>
                          <a:cs typeface="+mn-cs"/>
                        </a:rPr>
                        <a:t>COM 1</a:t>
                      </a:r>
                    </a:p>
                    <a:p>
                      <a:pPr marL="0" algn="ctr" defTabSz="914400" rtl="0" eaLnBrk="1" latinLnBrk="0" hangingPunct="1"/>
                      <a:r>
                        <a:rPr lang="en-US" sz="900" kern="1200" dirty="0">
                          <a:solidFill>
                            <a:schemeClr val="dk1"/>
                          </a:solidFill>
                          <a:latin typeface="+mn-lt"/>
                          <a:ea typeface="+mn-ea"/>
                          <a:cs typeface="+mn-cs"/>
                        </a:rPr>
                        <a:t>active flip</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Magneto selector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Fuel Selector</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r>
                        <a:rPr lang="en-US" sz="900" dirty="0"/>
                        <a:t>XPDR 1s</a:t>
                      </a:r>
                    </a:p>
                    <a:p>
                      <a:pPr algn="ctr"/>
                      <a:r>
                        <a:rPr lang="en-US" sz="900" dirty="0"/>
                        <a:t>up/down</a:t>
                      </a:r>
                    </a:p>
                  </a:txBody>
                  <a:tcPr anchor="ctr"/>
                </a:tc>
                <a:tc>
                  <a:txBody>
                    <a:bodyPr/>
                    <a:lstStyle/>
                    <a:p>
                      <a:pPr algn="ctr"/>
                      <a:r>
                        <a:rPr lang="en-US" sz="900" dirty="0"/>
                        <a:t>XPDR 10s</a:t>
                      </a:r>
                    </a:p>
                    <a:p>
                      <a:pPr algn="ctr"/>
                      <a:r>
                        <a:rPr lang="en-US" sz="900" dirty="0"/>
                        <a:t>up/down</a:t>
                      </a:r>
                    </a:p>
                  </a:txBody>
                  <a:tcPr anchor="ctr"/>
                </a:tc>
                <a:tc>
                  <a:txBody>
                    <a:bodyPr/>
                    <a:lstStyle/>
                    <a:p>
                      <a:pPr algn="ctr"/>
                      <a:r>
                        <a:rPr lang="en-US" sz="900" dirty="0"/>
                        <a:t>XPDR 100s</a:t>
                      </a:r>
                    </a:p>
                    <a:p>
                      <a:pPr algn="ctr"/>
                      <a:r>
                        <a:rPr lang="en-US" sz="900" dirty="0"/>
                        <a:t>up/down</a:t>
                      </a:r>
                    </a:p>
                  </a:txBody>
                  <a:tcPr anchor="ctr"/>
                </a:tc>
                <a:tc>
                  <a:txBody>
                    <a:bodyPr/>
                    <a:lstStyle/>
                    <a:p>
                      <a:pPr algn="ctr"/>
                      <a:r>
                        <a:rPr lang="en-US" sz="900" dirty="0"/>
                        <a:t>XPDR 1000s</a:t>
                      </a:r>
                    </a:p>
                    <a:p>
                      <a:pPr algn="ctr"/>
                      <a:r>
                        <a:rPr lang="en-US" sz="900" dirty="0"/>
                        <a:t>up/down</a:t>
                      </a:r>
                    </a:p>
                  </a:txBody>
                  <a:tcPr anchor="ctr"/>
                </a:tc>
                <a:tc>
                  <a:txBody>
                    <a:bodyPr/>
                    <a:lstStyle/>
                    <a:p>
                      <a:pPr algn="ctr"/>
                      <a:r>
                        <a:rPr lang="en-US" sz="900" dirty="0"/>
                        <a:t>XPDR mode</a:t>
                      </a:r>
                    </a:p>
                    <a:p>
                      <a:pPr algn="ctr"/>
                      <a:r>
                        <a:rPr lang="en-US" sz="900" dirty="0"/>
                        <a:t>selector</a:t>
                      </a:r>
                    </a:p>
                  </a:txBody>
                  <a:tcPr anchor="ctr"/>
                </a:tc>
                <a:tc>
                  <a:txBody>
                    <a:bodyPr/>
                    <a:lstStyle/>
                    <a:p>
                      <a:pPr algn="ctr"/>
                      <a:r>
                        <a:rPr lang="en-US" sz="900" dirty="0"/>
                        <a:t>Transponder</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pic>
        <p:nvPicPr>
          <p:cNvPr id="9" name="Picture 8" descr="A plane on the ground&#10;&#10;Description automatically generated">
            <a:extLst>
              <a:ext uri="{FF2B5EF4-FFF2-40B4-BE49-F238E27FC236}">
                <a16:creationId xmlns:a16="http://schemas.microsoft.com/office/drawing/2014/main" id="{8927BBE3-04D2-56B6-E7EA-AAB73113B6E8}"/>
              </a:ext>
            </a:extLst>
          </p:cNvPr>
          <p:cNvPicPr>
            <a:picLocks noChangeAspect="1"/>
          </p:cNvPicPr>
          <p:nvPr/>
        </p:nvPicPr>
        <p:blipFill>
          <a:blip r:embed="rId5"/>
          <a:stretch>
            <a:fillRect/>
          </a:stretch>
        </p:blipFill>
        <p:spPr>
          <a:xfrm>
            <a:off x="1049215" y="3977430"/>
            <a:ext cx="4662510" cy="2622662"/>
          </a:xfrm>
          <a:prstGeom prst="rect">
            <a:avLst/>
          </a:prstGeom>
        </p:spPr>
      </p:pic>
      <p:sp>
        <p:nvSpPr>
          <p:cNvPr id="11" name="TextBox 10">
            <a:extLst>
              <a:ext uri="{FF2B5EF4-FFF2-40B4-BE49-F238E27FC236}">
                <a16:creationId xmlns:a16="http://schemas.microsoft.com/office/drawing/2014/main" id="{4D290C34-E6F4-4D6C-2750-82F754324071}"/>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3" name="Title 12">
            <a:extLst>
              <a:ext uri="{FF2B5EF4-FFF2-40B4-BE49-F238E27FC236}">
                <a16:creationId xmlns:a16="http://schemas.microsoft.com/office/drawing/2014/main" id="{E971D6CB-FA33-ADFC-E004-056AC839EF4F}"/>
              </a:ext>
            </a:extLst>
          </p:cNvPr>
          <p:cNvSpPr>
            <a:spLocks noGrp="1"/>
          </p:cNvSpPr>
          <p:nvPr>
            <p:ph type="title"/>
          </p:nvPr>
        </p:nvSpPr>
        <p:spPr>
          <a:xfrm>
            <a:off x="0" y="-710333"/>
            <a:ext cx="2491910" cy="404685"/>
          </a:xfrm>
        </p:spPr>
        <p:txBody>
          <a:bodyPr>
            <a:normAutofit/>
          </a:bodyPr>
          <a:lstStyle/>
          <a:p>
            <a:pPr algn="ctr"/>
            <a:r>
              <a:rPr lang="en-US" sz="1600" dirty="0"/>
              <a:t>Laminar Stinson L5 Sentinel</a:t>
            </a:r>
          </a:p>
        </p:txBody>
      </p:sp>
      <p:sp>
        <p:nvSpPr>
          <p:cNvPr id="6" name="TextBox 5">
            <a:extLst>
              <a:ext uri="{FF2B5EF4-FFF2-40B4-BE49-F238E27FC236}">
                <a16:creationId xmlns:a16="http://schemas.microsoft.com/office/drawing/2014/main" id="{55ACB5C3-6B4B-7370-4BBE-3BB1450D51EC}"/>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7290282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User guidance – Laminar Research Stinson L5 Sentinel</a:t>
            </a:r>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401205"/>
          </a:xfrm>
          <a:prstGeom prst="rect">
            <a:avLst/>
          </a:prstGeom>
          <a:noFill/>
        </p:spPr>
        <p:txBody>
          <a:bodyPr wrap="square">
            <a:spAutoFit/>
          </a:bodyPr>
          <a:lstStyle/>
          <a:p>
            <a:r>
              <a:rPr lang="en-US" sz="1400" dirty="0">
                <a:solidFill>
                  <a:schemeClr val="accent1">
                    <a:lumMod val="50000"/>
                  </a:schemeClr>
                </a:solidFill>
              </a:rPr>
              <a:t>COM - Use Toggle 6 to configure the COM frequency. </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6</a:t>
            </a:r>
          </a:p>
          <a:p>
            <a:pPr marL="285750" indent="-285750">
              <a:buFont typeface="Arial" panose="020B0604020202020204" pitchFamily="34" charset="0"/>
              <a:buChar char="•"/>
            </a:pPr>
            <a:r>
              <a:rPr lang="en-US" sz="1400" dirty="0">
                <a:solidFill>
                  <a:schemeClr val="accent1">
                    <a:lumMod val="50000"/>
                  </a:schemeClr>
                </a:solidFill>
              </a:rPr>
              <a:t>If required, move the left-hand rotary to HDG and use the right-hand rotary to turn on the COM radio </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a:t>
            </a:r>
          </a:p>
          <a:p>
            <a:pPr marL="285750" indent="-285750">
              <a:buFont typeface="Arial" panose="020B0604020202020204" pitchFamily="34" charset="0"/>
              <a:buChar char="•"/>
            </a:pPr>
            <a:r>
              <a:rPr lang="en-US" sz="1400" dirty="0">
                <a:solidFill>
                  <a:schemeClr val="accent1">
                    <a:lumMod val="50000"/>
                  </a:schemeClr>
                </a:solidFill>
              </a:rPr>
              <a:t>Use the left-hand rotary in the bottom two positions (IAS &amp; CRS) to flip between adjusting the frequency right and left of the decimal (equivalent to adjusting the inner and outer knobs on the COM control). Remember, you can use Toggle 7 to control the speed it skips through </a:t>
            </a:r>
          </a:p>
          <a:p>
            <a:r>
              <a:rPr lang="en-US" sz="1400" dirty="0">
                <a:solidFill>
                  <a:schemeClr val="accent1">
                    <a:lumMod val="50000"/>
                  </a:schemeClr>
                </a:solidFill>
              </a:rPr>
              <a:t>       the decimal values</a:t>
            </a:r>
          </a:p>
          <a:p>
            <a:pPr marL="285750" indent="-285750">
              <a:buFont typeface="Arial" panose="020B0604020202020204" pitchFamily="34" charset="0"/>
              <a:buChar char="•"/>
            </a:pPr>
            <a:r>
              <a:rPr lang="en-US" sz="1400" dirty="0">
                <a:solidFill>
                  <a:schemeClr val="accent1">
                    <a:lumMod val="50000"/>
                  </a:schemeClr>
                </a:solidFill>
              </a:rPr>
              <a:t>Once the correct frequency is set, press the IAS button to flip the COM active and standby values.  </a:t>
            </a:r>
          </a:p>
          <a:p>
            <a:endParaRPr lang="en-US" sz="1400" dirty="0">
              <a:solidFill>
                <a:schemeClr val="accent1">
                  <a:lumMod val="50000"/>
                </a:schemeClr>
              </a:solidFill>
            </a:endParaRPr>
          </a:p>
          <a:p>
            <a:endParaRPr lang="en-US" sz="1400" dirty="0">
              <a:solidFill>
                <a:schemeClr val="accent1">
                  <a:lumMod val="50000"/>
                </a:schemeClr>
              </a:solidFill>
            </a:endParaRPr>
          </a:p>
          <a:p>
            <a:r>
              <a:rPr lang="en-US" sz="1400" dirty="0">
                <a:solidFill>
                  <a:schemeClr val="accent1">
                    <a:lumMod val="50000"/>
                  </a:schemeClr>
                </a:solidFill>
              </a:rPr>
              <a:t>Transponder – Use Toggle 4 to adjust the transponder</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1</a:t>
            </a:r>
          </a:p>
          <a:p>
            <a:pPr marL="285750" indent="-285750">
              <a:buFont typeface="Arial" panose="020B0604020202020204" pitchFamily="34" charset="0"/>
              <a:buChar char="•"/>
            </a:pPr>
            <a:r>
              <a:rPr lang="en-US" sz="1400" dirty="0">
                <a:solidFill>
                  <a:schemeClr val="accent1">
                    <a:lumMod val="50000"/>
                  </a:schemeClr>
                </a:solidFill>
              </a:rPr>
              <a:t>Move the left-hand rotary to its lowest position (IAS)</a:t>
            </a:r>
          </a:p>
          <a:p>
            <a:pPr marL="285750" indent="-285750">
              <a:buFont typeface="Arial" panose="020B0604020202020204" pitchFamily="34" charset="0"/>
              <a:buChar char="•"/>
            </a:pPr>
            <a:r>
              <a:rPr lang="en-US" sz="1400" dirty="0">
                <a:solidFill>
                  <a:schemeClr val="accent1">
                    <a:lumMod val="50000"/>
                  </a:schemeClr>
                </a:solidFill>
              </a:rPr>
              <a:t>Use the right-hand rotary to adjust the transponder mode the STBY</a:t>
            </a:r>
          </a:p>
          <a:p>
            <a:pPr marL="285750" indent="-285750">
              <a:buFont typeface="Arial" panose="020B0604020202020204" pitchFamily="34" charset="0"/>
              <a:buChar char="•"/>
            </a:pPr>
            <a:r>
              <a:rPr lang="en-US" sz="1400" dirty="0">
                <a:solidFill>
                  <a:schemeClr val="accent1">
                    <a:lumMod val="50000"/>
                  </a:schemeClr>
                </a:solidFill>
              </a:rPr>
              <a:t>Move the left-hand rotary up one click (CRS) and set the 1000s digit for the transponder code</a:t>
            </a:r>
          </a:p>
          <a:p>
            <a:pPr marL="285750" indent="-285750">
              <a:buFont typeface="Arial" panose="020B0604020202020204" pitchFamily="34" charset="0"/>
              <a:buChar char="•"/>
            </a:pPr>
            <a:r>
              <a:rPr lang="en-US" sz="1400" dirty="0">
                <a:solidFill>
                  <a:schemeClr val="accent1">
                    <a:lumMod val="50000"/>
                  </a:schemeClr>
                </a:solidFill>
              </a:rPr>
              <a:t>Repeat one click up and one digit set until all 4 digits are correct</a:t>
            </a:r>
          </a:p>
          <a:p>
            <a:pPr marL="285750" indent="-285750">
              <a:buFont typeface="Arial" panose="020B0604020202020204" pitchFamily="34" charset="0"/>
              <a:buChar char="•"/>
            </a:pPr>
            <a:r>
              <a:rPr lang="en-US" sz="1400" dirty="0">
                <a:solidFill>
                  <a:schemeClr val="accent1">
                    <a:lumMod val="50000"/>
                  </a:schemeClr>
                </a:solidFill>
              </a:rPr>
              <a:t>Move the left-hand rotary back to its lowest position (IAS) and set the transponder mode to ON or TST as required</a:t>
            </a:r>
          </a:p>
          <a:p>
            <a:endParaRPr lang="en-US" sz="1400" dirty="0">
              <a:solidFill>
                <a:schemeClr val="accent1">
                  <a:lumMod val="50000"/>
                </a:schemeClr>
              </a:solidFill>
            </a:endParaRPr>
          </a:p>
        </p:txBody>
      </p:sp>
      <p:pic>
        <p:nvPicPr>
          <p:cNvPr id="7" name="Picture 6" descr="A plane on the ground&#10;&#10;Description automatically generated">
            <a:extLst>
              <a:ext uri="{FF2B5EF4-FFF2-40B4-BE49-F238E27FC236}">
                <a16:creationId xmlns:a16="http://schemas.microsoft.com/office/drawing/2014/main" id="{02199430-9611-20FD-C0C3-E0E1952B169C}"/>
              </a:ext>
            </a:extLst>
          </p:cNvPr>
          <p:cNvPicPr>
            <a:picLocks noChangeAspect="1"/>
          </p:cNvPicPr>
          <p:nvPr/>
        </p:nvPicPr>
        <p:blipFill>
          <a:blip r:embed="rId5"/>
          <a:stretch>
            <a:fillRect/>
          </a:stretch>
        </p:blipFill>
        <p:spPr>
          <a:xfrm>
            <a:off x="607848" y="4271729"/>
            <a:ext cx="4230507" cy="2379660"/>
          </a:xfrm>
          <a:prstGeom prst="rect">
            <a:avLst/>
          </a:prstGeom>
        </p:spPr>
      </p:pic>
      <p:sp>
        <p:nvSpPr>
          <p:cNvPr id="9" name="TextBox 8">
            <a:extLst>
              <a:ext uri="{FF2B5EF4-FFF2-40B4-BE49-F238E27FC236}">
                <a16:creationId xmlns:a16="http://schemas.microsoft.com/office/drawing/2014/main" id="{6579C291-1341-6B5C-5F9F-5DFD3A4FE45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8" name="TextBox 7">
            <a:extLst>
              <a:ext uri="{FF2B5EF4-FFF2-40B4-BE49-F238E27FC236}">
                <a16:creationId xmlns:a16="http://schemas.microsoft.com/office/drawing/2014/main" id="{501A64A9-74D8-1374-7B11-49FE2EADEE7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9103659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VAN’S RV-10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926963112"/>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VOR1/VOR2</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TRK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REV</a:t>
                      </a:r>
                    </a:p>
                  </a:txBody>
                  <a:tcPr anchor="ctr"/>
                </a:tc>
                <a:tc>
                  <a:txBody>
                    <a:bodyPr/>
                    <a:lstStyle/>
                    <a:p>
                      <a:pPr algn="ctr"/>
                      <a:r>
                        <a:rPr lang="en-US" sz="900" dirty="0"/>
                        <a:t>ALT</a:t>
                      </a:r>
                    </a:p>
                  </a:txBody>
                  <a:tcPr anchor="ctr"/>
                </a:tc>
                <a:tc>
                  <a:txBody>
                    <a:bodyPr/>
                    <a:lstStyle/>
                    <a:p>
                      <a:pPr algn="ctr"/>
                      <a:r>
                        <a:rPr lang="en-US" sz="900" dirty="0"/>
                        <a:t>SEL</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Barometer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VOR</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AP VNAV</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AP GPSS</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69367"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12659"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red airplane with black background&#10;&#10;Description automatically generated">
            <a:extLst>
              <a:ext uri="{FF2B5EF4-FFF2-40B4-BE49-F238E27FC236}">
                <a16:creationId xmlns:a16="http://schemas.microsoft.com/office/drawing/2014/main" id="{473DAB51-89F7-08E3-9BEC-D265FEA55352}"/>
              </a:ext>
            </a:extLst>
          </p:cNvPr>
          <p:cNvPicPr>
            <a:picLocks noChangeAspect="1"/>
          </p:cNvPicPr>
          <p:nvPr/>
        </p:nvPicPr>
        <p:blipFill>
          <a:blip r:embed="rId5"/>
          <a:stretch>
            <a:fillRect/>
          </a:stretch>
        </p:blipFill>
        <p:spPr>
          <a:xfrm>
            <a:off x="56403" y="3911362"/>
            <a:ext cx="3976096" cy="2236554"/>
          </a:xfrm>
          <a:prstGeom prst="rect">
            <a:avLst/>
          </a:prstGeom>
        </p:spPr>
      </p:pic>
      <p:sp>
        <p:nvSpPr>
          <p:cNvPr id="15" name="TextBox 14">
            <a:extLst>
              <a:ext uri="{FF2B5EF4-FFF2-40B4-BE49-F238E27FC236}">
                <a16:creationId xmlns:a16="http://schemas.microsoft.com/office/drawing/2014/main" id="{3ED5D1E7-A5CE-835B-8063-A715AEA697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F145655E-7CC1-8B41-6DD3-4EA476E8DA46}"/>
              </a:ext>
            </a:extLst>
          </p:cNvPr>
          <p:cNvSpPr>
            <a:spLocks noGrp="1"/>
          </p:cNvSpPr>
          <p:nvPr>
            <p:ph type="title"/>
          </p:nvPr>
        </p:nvSpPr>
        <p:spPr>
          <a:xfrm>
            <a:off x="0" y="-532278"/>
            <a:ext cx="2044451" cy="385007"/>
          </a:xfrm>
        </p:spPr>
        <p:txBody>
          <a:bodyPr>
            <a:normAutofit/>
          </a:bodyPr>
          <a:lstStyle/>
          <a:p>
            <a:pPr algn="ctr"/>
            <a:r>
              <a:rPr lang="en-US" sz="1600" dirty="0"/>
              <a:t>Laminar VAN’s RV-10</a:t>
            </a:r>
          </a:p>
        </p:txBody>
      </p:sp>
      <p:sp>
        <p:nvSpPr>
          <p:cNvPr id="7" name="TextBox 6">
            <a:extLst>
              <a:ext uri="{FF2B5EF4-FFF2-40B4-BE49-F238E27FC236}">
                <a16:creationId xmlns:a16="http://schemas.microsoft.com/office/drawing/2014/main" id="{B36CA0ED-01F2-1B93-44BD-45F56C25015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265767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2427" y="198011"/>
            <a:ext cx="4308881" cy="400110"/>
          </a:xfrm>
          <a:prstGeom prst="rect">
            <a:avLst/>
          </a:prstGeom>
          <a:noFill/>
        </p:spPr>
        <p:txBody>
          <a:bodyPr wrap="square" rtlCol="0">
            <a:spAutoFit/>
          </a:bodyPr>
          <a:lstStyle/>
          <a:p>
            <a:r>
              <a:rPr lang="en-US" sz="2000" dirty="0">
                <a:solidFill>
                  <a:schemeClr val="accent1">
                    <a:lumMod val="50000"/>
                  </a:schemeClr>
                </a:solidFill>
              </a:rPr>
              <a:t>Contents – Laminar Research Aircraft*</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4" name="Table 3">
            <a:extLst>
              <a:ext uri="{FF2B5EF4-FFF2-40B4-BE49-F238E27FC236}">
                <a16:creationId xmlns:a16="http://schemas.microsoft.com/office/drawing/2014/main" id="{BC3114F2-C09E-4718-8FD6-CD369C4D4A51}"/>
              </a:ext>
            </a:extLst>
          </p:cNvPr>
          <p:cNvGraphicFramePr>
            <a:graphicFrameLocks noGrp="1"/>
          </p:cNvGraphicFramePr>
          <p:nvPr>
            <p:extLst>
              <p:ext uri="{D42A27DB-BD31-4B8C-83A1-F6EECF244321}">
                <p14:modId xmlns:p14="http://schemas.microsoft.com/office/powerpoint/2010/main" val="3420334917"/>
              </p:ext>
            </p:extLst>
          </p:nvPr>
        </p:nvGraphicFramePr>
        <p:xfrm>
          <a:off x="1014819" y="1591602"/>
          <a:ext cx="9861710" cy="1112520"/>
        </p:xfrm>
        <a:graphic>
          <a:graphicData uri="http://schemas.openxmlformats.org/drawingml/2006/table">
            <a:tbl>
              <a:tblPr firstRow="1" bandRow="1">
                <a:tableStyleId>{69012ECD-51FC-41F1-AA8D-1B2483CD663E}</a:tableStyleId>
              </a:tblPr>
              <a:tblGrid>
                <a:gridCol w="2091494">
                  <a:extLst>
                    <a:ext uri="{9D8B030D-6E8A-4147-A177-3AD203B41FA5}">
                      <a16:colId xmlns:a16="http://schemas.microsoft.com/office/drawing/2014/main" val="2361572548"/>
                    </a:ext>
                  </a:extLst>
                </a:gridCol>
                <a:gridCol w="2098071">
                  <a:extLst>
                    <a:ext uri="{9D8B030D-6E8A-4147-A177-3AD203B41FA5}">
                      <a16:colId xmlns:a16="http://schemas.microsoft.com/office/drawing/2014/main" val="936746330"/>
                    </a:ext>
                  </a:extLst>
                </a:gridCol>
                <a:gridCol w="1593231">
                  <a:extLst>
                    <a:ext uri="{9D8B030D-6E8A-4147-A177-3AD203B41FA5}">
                      <a16:colId xmlns:a16="http://schemas.microsoft.com/office/drawing/2014/main" val="1347603619"/>
                    </a:ext>
                  </a:extLst>
                </a:gridCol>
                <a:gridCol w="2030710">
                  <a:extLst>
                    <a:ext uri="{9D8B030D-6E8A-4147-A177-3AD203B41FA5}">
                      <a16:colId xmlns:a16="http://schemas.microsoft.com/office/drawing/2014/main" val="3795399331"/>
                    </a:ext>
                  </a:extLst>
                </a:gridCol>
                <a:gridCol w="2048204">
                  <a:extLst>
                    <a:ext uri="{9D8B030D-6E8A-4147-A177-3AD203B41FA5}">
                      <a16:colId xmlns:a16="http://schemas.microsoft.com/office/drawing/2014/main" val="807470910"/>
                    </a:ext>
                  </a:extLst>
                </a:gridCol>
              </a:tblGrid>
              <a:tr h="370840">
                <a:tc gridSpan="5">
                  <a:txBody>
                    <a:bodyPr/>
                    <a:lstStyle/>
                    <a:p>
                      <a:r>
                        <a:rPr lang="en-US" dirty="0"/>
                        <a:t>Laminar Research General Aviation</a:t>
                      </a:r>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5" action="ppaction://hlinksldjump">
                            <a:extLst>
                              <a:ext uri="{A12FA001-AC4F-418D-AE19-62706E023703}">
                                <ahyp:hlinkClr xmlns:ahyp="http://schemas.microsoft.com/office/drawing/2018/hyperlinkcolor" val="tx"/>
                              </a:ext>
                            </a:extLst>
                          </a:hlinkClick>
                        </a:rPr>
                        <a:t>Beechcraft Baron 58</a:t>
                      </a:r>
                      <a:endParaRPr lang="en-US" sz="1400" dirty="0">
                        <a:solidFill>
                          <a:schemeClr val="bg1"/>
                        </a:solidFill>
                      </a:endParaRPr>
                    </a:p>
                  </a:txBody>
                  <a:tcPr/>
                </a:tc>
                <a:tc>
                  <a:txBody>
                    <a:bodyPr/>
                    <a:lstStyle/>
                    <a:p>
                      <a:r>
                        <a:rPr lang="en-US" sz="1400" dirty="0">
                          <a:solidFill>
                            <a:schemeClr val="bg1"/>
                          </a:solidFill>
                          <a:hlinkClick r:id="rId6" action="ppaction://hlinksldjump">
                            <a:extLst>
                              <a:ext uri="{A12FA001-AC4F-418D-AE19-62706E023703}">
                                <ahyp:hlinkClr xmlns:ahyp="http://schemas.microsoft.com/office/drawing/2018/hyperlinkcolor" val="tx"/>
                              </a:ext>
                            </a:extLst>
                          </a:hlinkClick>
                        </a:rPr>
                        <a:t>Beechcraft King Air C90B</a:t>
                      </a:r>
                      <a:endParaRPr lang="en-US" sz="1400" dirty="0">
                        <a:solidFill>
                          <a:schemeClr val="bg1"/>
                        </a:solidFill>
                      </a:endParaRPr>
                    </a:p>
                  </a:txBody>
                  <a:tcPr/>
                </a:tc>
                <a:tc>
                  <a:txBody>
                    <a:bodyPr/>
                    <a:lstStyle/>
                    <a:p>
                      <a:r>
                        <a:rPr lang="en-US" sz="1400" dirty="0">
                          <a:solidFill>
                            <a:schemeClr val="bg1"/>
                          </a:solidFill>
                          <a:hlinkClick r:id="rId7" action="ppaction://hlinksldjump">
                            <a:extLst>
                              <a:ext uri="{A12FA001-AC4F-418D-AE19-62706E023703}">
                                <ahyp:hlinkClr xmlns:ahyp="http://schemas.microsoft.com/office/drawing/2018/hyperlinkcolor" val="tx"/>
                              </a:ext>
                            </a:extLst>
                          </a:hlinkClick>
                        </a:rPr>
                        <a:t>Cessna Citation X</a:t>
                      </a:r>
                      <a:endParaRPr lang="en-US" sz="1400" dirty="0">
                        <a:solidFill>
                          <a:schemeClr val="bg1"/>
                        </a:solidFill>
                      </a:endParaRPr>
                    </a:p>
                  </a:txBody>
                  <a:tcPr/>
                </a:tc>
                <a:tc>
                  <a:txBody>
                    <a:bodyPr/>
                    <a:lstStyle/>
                    <a:p>
                      <a:r>
                        <a:rPr lang="en-US" sz="1400" dirty="0">
                          <a:solidFill>
                            <a:schemeClr val="bg1"/>
                          </a:solidFill>
                          <a:hlinkClick r:id="rId8" action="ppaction://hlinksldjump">
                            <a:extLst>
                              <a:ext uri="{A12FA001-AC4F-418D-AE19-62706E023703}">
                                <ahyp:hlinkClr xmlns:ahyp="http://schemas.microsoft.com/office/drawing/2018/hyperlinkcolor" val="tx"/>
                              </a:ext>
                            </a:extLst>
                          </a:hlinkClick>
                        </a:rPr>
                        <a:t>Cessna Skyhawk</a:t>
                      </a:r>
                      <a:r>
                        <a:rPr lang="en-US" sz="1400" dirty="0">
                          <a:solidFill>
                            <a:schemeClr val="bg1"/>
                          </a:solidFill>
                        </a:rPr>
                        <a:t> /  </a:t>
                      </a:r>
                      <a:r>
                        <a:rPr lang="en-US" sz="1400" dirty="0">
                          <a:solidFill>
                            <a:schemeClr val="bg1"/>
                          </a:solidFill>
                          <a:hlinkClick r:id="rId9" action="ppaction://hlinksldjump"/>
                        </a:rPr>
                        <a:t>Floats</a:t>
                      </a:r>
                      <a:endParaRPr lang="en-US" sz="1400" dirty="0">
                        <a:solidFill>
                          <a:schemeClr val="bg1"/>
                        </a:solidFill>
                      </a:endParaRPr>
                    </a:p>
                  </a:txBody>
                  <a:tcPr/>
                </a:tc>
                <a:tc>
                  <a:txBody>
                    <a:bodyPr/>
                    <a:lstStyle/>
                    <a:p>
                      <a:r>
                        <a:rPr lang="en-US" sz="1400" dirty="0">
                          <a:solidFill>
                            <a:schemeClr val="bg1"/>
                          </a:solidFill>
                          <a:hlinkClick r:id="rId10" action="ppaction://hlinksldjump">
                            <a:extLst>
                              <a:ext uri="{A12FA001-AC4F-418D-AE19-62706E023703}">
                                <ahyp:hlinkClr xmlns:ahyp="http://schemas.microsoft.com/office/drawing/2018/hyperlinkcolor" val="tx"/>
                              </a:ext>
                            </a:extLst>
                          </a:hlinkClick>
                        </a:rPr>
                        <a:t>Cessna Skyhawk (G1000</a:t>
                      </a:r>
                      <a:r>
                        <a:rPr lang="en-US" sz="1400" dirty="0">
                          <a:solidFill>
                            <a:schemeClr val="bg1"/>
                          </a:solidFill>
                        </a:rPr>
                        <a:t>)</a:t>
                      </a:r>
                    </a:p>
                  </a:txBody>
                  <a:tcPr/>
                </a:tc>
                <a:extLst>
                  <a:ext uri="{0D108BD9-81ED-4DB2-BD59-A6C34878D82A}">
                    <a16:rowId xmlns:a16="http://schemas.microsoft.com/office/drawing/2014/main" val="2895346162"/>
                  </a:ext>
                </a:extLst>
              </a:tr>
              <a:tr h="370840">
                <a:tc>
                  <a:txBody>
                    <a:bodyPr/>
                    <a:lstStyle/>
                    <a:p>
                      <a:r>
                        <a:rPr lang="en-US" sz="1400" dirty="0">
                          <a:solidFill>
                            <a:schemeClr val="bg1"/>
                          </a:solidFill>
                          <a:hlinkClick r:id="rId11" action="ppaction://hlinksldjump">
                            <a:extLst>
                              <a:ext uri="{A12FA001-AC4F-418D-AE19-62706E023703}">
                                <ahyp:hlinkClr xmlns:ahyp="http://schemas.microsoft.com/office/drawing/2018/hyperlinkcolor" val="tx"/>
                              </a:ext>
                            </a:extLst>
                          </a:hlinkClick>
                        </a:rPr>
                        <a:t>Cirrus SR-22</a:t>
                      </a:r>
                      <a:endParaRPr lang="en-US" sz="1400" dirty="0">
                        <a:solidFill>
                          <a:schemeClr val="bg1"/>
                        </a:solidFill>
                      </a:endParaRPr>
                    </a:p>
                  </a:txBody>
                  <a:tcPr/>
                </a:tc>
                <a:tc>
                  <a:txBody>
                    <a:bodyPr/>
                    <a:lstStyle/>
                    <a:p>
                      <a:r>
                        <a:rPr lang="en-US" sz="1400" dirty="0">
                          <a:solidFill>
                            <a:schemeClr val="bg1"/>
                          </a:solidFill>
                          <a:hlinkClick r:id="rId12" action="ppaction://hlinksldjump">
                            <a:extLst>
                              <a:ext uri="{A12FA001-AC4F-418D-AE19-62706E023703}">
                                <ahyp:hlinkClr xmlns:ahyp="http://schemas.microsoft.com/office/drawing/2018/hyperlinkcolor" val="tx"/>
                              </a:ext>
                            </a:extLst>
                          </a:hlinkClick>
                        </a:rPr>
                        <a:t>Cirrus Vision SF50</a:t>
                      </a:r>
                      <a:endParaRPr lang="en-US" sz="1400" dirty="0">
                        <a:solidFill>
                          <a:schemeClr val="bg1"/>
                        </a:solidFill>
                      </a:endParaRPr>
                    </a:p>
                  </a:txBody>
                  <a:tcPr/>
                </a:tc>
                <a:tc>
                  <a:txBody>
                    <a:bodyPr/>
                    <a:lstStyle/>
                    <a:p>
                      <a:r>
                        <a:rPr lang="en-US" sz="1400" dirty="0" err="1">
                          <a:solidFill>
                            <a:schemeClr val="bg1"/>
                          </a:solidFill>
                          <a:hlinkClick r:id="rId13" action="ppaction://hlinksldjump">
                            <a:extLst>
                              <a:ext uri="{A12FA001-AC4F-418D-AE19-62706E023703}">
                                <ahyp:hlinkClr xmlns:ahyp="http://schemas.microsoft.com/office/drawing/2018/hyperlinkcolor" val="tx"/>
                              </a:ext>
                            </a:extLst>
                          </a:hlinkClick>
                        </a:rPr>
                        <a:t>Lancair</a:t>
                      </a:r>
                      <a:r>
                        <a:rPr lang="en-US" sz="1400" dirty="0">
                          <a:solidFill>
                            <a:schemeClr val="bg1"/>
                          </a:solidFill>
                          <a:hlinkClick r:id="rId13" action="ppaction://hlinksldjump">
                            <a:extLst>
                              <a:ext uri="{A12FA001-AC4F-418D-AE19-62706E023703}">
                                <ahyp:hlinkClr xmlns:ahyp="http://schemas.microsoft.com/office/drawing/2018/hyperlinkcolor" val="tx"/>
                              </a:ext>
                            </a:extLst>
                          </a:hlinkClick>
                        </a:rPr>
                        <a:t> Evolution</a:t>
                      </a:r>
                      <a:endParaRPr lang="en-US" sz="1400" dirty="0">
                        <a:solidFill>
                          <a:schemeClr val="bg1"/>
                        </a:solidFill>
                      </a:endParaRPr>
                    </a:p>
                  </a:txBody>
                  <a:tcPr/>
                </a:tc>
                <a:tc>
                  <a:txBody>
                    <a:bodyPr/>
                    <a:lstStyle/>
                    <a:p>
                      <a:r>
                        <a:rPr lang="en-US" sz="1400" dirty="0">
                          <a:solidFill>
                            <a:schemeClr val="bg1"/>
                          </a:solidFill>
                          <a:hlinkClick r:id="rId14" action="ppaction://hlinksldjump">
                            <a:extLst>
                              <a:ext uri="{A12FA001-AC4F-418D-AE19-62706E023703}">
                                <ahyp:hlinkClr xmlns:ahyp="http://schemas.microsoft.com/office/drawing/2018/hyperlinkcolor" val="tx"/>
                              </a:ext>
                            </a:extLst>
                          </a:hlinkClick>
                        </a:rPr>
                        <a:t>Piper PA-18 Super Cub</a:t>
                      </a:r>
                      <a:endParaRPr lang="en-US" sz="14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hlinkClick r:id="rId15" action="ppaction://hlinksldjump">
                            <a:extLst>
                              <a:ext uri="{A12FA001-AC4F-418D-AE19-62706E023703}">
                                <ahyp:hlinkClr xmlns:ahyp="http://schemas.microsoft.com/office/drawing/2018/hyperlinkcolor" val="tx"/>
                              </a:ext>
                            </a:extLst>
                          </a:hlinkClick>
                        </a:rPr>
                        <a:t>Van’s RV-10</a:t>
                      </a:r>
                      <a:endParaRPr lang="en-US" sz="1400" dirty="0">
                        <a:solidFill>
                          <a:schemeClr val="bg1"/>
                        </a:solidFill>
                      </a:endParaRPr>
                    </a:p>
                  </a:txBody>
                  <a:tcPr/>
                </a:tc>
                <a:extLst>
                  <a:ext uri="{0D108BD9-81ED-4DB2-BD59-A6C34878D82A}">
                    <a16:rowId xmlns:a16="http://schemas.microsoft.com/office/drawing/2014/main" val="174694601"/>
                  </a:ext>
                </a:extLst>
              </a:tr>
            </a:tbl>
          </a:graphicData>
        </a:graphic>
      </p:graphicFrame>
      <p:graphicFrame>
        <p:nvGraphicFramePr>
          <p:cNvPr id="7" name="Table 6">
            <a:extLst>
              <a:ext uri="{FF2B5EF4-FFF2-40B4-BE49-F238E27FC236}">
                <a16:creationId xmlns:a16="http://schemas.microsoft.com/office/drawing/2014/main" id="{8059271E-2AB5-5EBA-21C1-CCD4C7FC8D3E}"/>
              </a:ext>
            </a:extLst>
          </p:cNvPr>
          <p:cNvGraphicFramePr>
            <a:graphicFrameLocks noGrp="1"/>
          </p:cNvGraphicFramePr>
          <p:nvPr>
            <p:extLst>
              <p:ext uri="{D42A27DB-BD31-4B8C-83A1-F6EECF244321}">
                <p14:modId xmlns:p14="http://schemas.microsoft.com/office/powerpoint/2010/main" val="373751515"/>
              </p:ext>
            </p:extLst>
          </p:nvPr>
        </p:nvGraphicFramePr>
        <p:xfrm>
          <a:off x="1014819" y="709623"/>
          <a:ext cx="9861710" cy="741680"/>
        </p:xfrm>
        <a:graphic>
          <a:graphicData uri="http://schemas.openxmlformats.org/drawingml/2006/table">
            <a:tbl>
              <a:tblPr firstRow="1" bandRow="1">
                <a:tableStyleId>{69012ECD-51FC-41F1-AA8D-1B2483CD663E}</a:tableStyleId>
              </a:tblPr>
              <a:tblGrid>
                <a:gridCol w="3617142">
                  <a:extLst>
                    <a:ext uri="{9D8B030D-6E8A-4147-A177-3AD203B41FA5}">
                      <a16:colId xmlns:a16="http://schemas.microsoft.com/office/drawing/2014/main" val="2361572548"/>
                    </a:ext>
                  </a:extLst>
                </a:gridCol>
                <a:gridCol w="3192905">
                  <a:extLst>
                    <a:ext uri="{9D8B030D-6E8A-4147-A177-3AD203B41FA5}">
                      <a16:colId xmlns:a16="http://schemas.microsoft.com/office/drawing/2014/main" val="936746330"/>
                    </a:ext>
                  </a:extLst>
                </a:gridCol>
                <a:gridCol w="3051663">
                  <a:extLst>
                    <a:ext uri="{9D8B030D-6E8A-4147-A177-3AD203B41FA5}">
                      <a16:colId xmlns:a16="http://schemas.microsoft.com/office/drawing/2014/main" val="3795399331"/>
                    </a:ext>
                  </a:extLst>
                </a:gridCol>
              </a:tblGrid>
              <a:tr h="370840">
                <a:tc gridSpan="3">
                  <a:txBody>
                    <a:bodyPr/>
                    <a:lstStyle/>
                    <a:p>
                      <a:r>
                        <a:rPr lang="en-US" dirty="0"/>
                        <a:t>Laminar Research Airliners</a:t>
                      </a:r>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16" action="ppaction://hlinksldjump">
                            <a:extLst>
                              <a:ext uri="{A12FA001-AC4F-418D-AE19-62706E023703}">
                                <ahyp:hlinkClr xmlns:ahyp="http://schemas.microsoft.com/office/drawing/2018/hyperlinkcolor" val="tx"/>
                              </a:ext>
                            </a:extLst>
                          </a:hlinkClick>
                        </a:rPr>
                        <a:t>Airbus A330-300</a:t>
                      </a:r>
                      <a:endParaRPr lang="en-US" sz="1400" dirty="0">
                        <a:solidFill>
                          <a:schemeClr val="bg1"/>
                        </a:solidFill>
                      </a:endParaRPr>
                    </a:p>
                  </a:txBody>
                  <a:tcPr/>
                </a:tc>
                <a:tc>
                  <a:txBody>
                    <a:bodyPr/>
                    <a:lstStyle/>
                    <a:p>
                      <a:r>
                        <a:rPr lang="en-US" sz="1400" dirty="0">
                          <a:solidFill>
                            <a:schemeClr val="bg1"/>
                          </a:solidFill>
                          <a:hlinkClick r:id="rId17" action="ppaction://hlinksldjump">
                            <a:extLst>
                              <a:ext uri="{A12FA001-AC4F-418D-AE19-62706E023703}">
                                <ahyp:hlinkClr xmlns:ahyp="http://schemas.microsoft.com/office/drawing/2018/hyperlinkcolor" val="tx"/>
                              </a:ext>
                            </a:extLst>
                          </a:hlinkClick>
                        </a:rPr>
                        <a:t>Boeing 737-800</a:t>
                      </a:r>
                      <a:endParaRPr lang="en-US" sz="1400" dirty="0">
                        <a:solidFill>
                          <a:schemeClr val="bg1"/>
                        </a:solidFill>
                      </a:endParaRPr>
                    </a:p>
                  </a:txBody>
                  <a:tcPr/>
                </a:tc>
                <a:tc>
                  <a:txBody>
                    <a:bodyPr/>
                    <a:lstStyle/>
                    <a:p>
                      <a:r>
                        <a:rPr lang="en-US" sz="1400" dirty="0">
                          <a:solidFill>
                            <a:schemeClr val="bg1"/>
                          </a:solidFill>
                          <a:hlinkClick r:id="rId18" action="ppaction://hlinksldjump">
                            <a:extLst>
                              <a:ext uri="{A12FA001-AC4F-418D-AE19-62706E023703}">
                                <ahyp:hlinkClr xmlns:ahyp="http://schemas.microsoft.com/office/drawing/2018/hyperlinkcolor" val="tx"/>
                              </a:ext>
                            </a:extLst>
                          </a:hlinkClick>
                        </a:rPr>
                        <a:t>McDonnell Douglas MD-82</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graphicFrame>
        <p:nvGraphicFramePr>
          <p:cNvPr id="8" name="Table 7">
            <a:extLst>
              <a:ext uri="{FF2B5EF4-FFF2-40B4-BE49-F238E27FC236}">
                <a16:creationId xmlns:a16="http://schemas.microsoft.com/office/drawing/2014/main" id="{40947E84-F892-1127-C2F2-912B7583B754}"/>
              </a:ext>
            </a:extLst>
          </p:cNvPr>
          <p:cNvGraphicFramePr>
            <a:graphicFrameLocks noGrp="1"/>
          </p:cNvGraphicFramePr>
          <p:nvPr>
            <p:extLst>
              <p:ext uri="{D42A27DB-BD31-4B8C-83A1-F6EECF244321}">
                <p14:modId xmlns:p14="http://schemas.microsoft.com/office/powerpoint/2010/main" val="2252610381"/>
              </p:ext>
            </p:extLst>
          </p:nvPr>
        </p:nvGraphicFramePr>
        <p:xfrm>
          <a:off x="1014819" y="4781192"/>
          <a:ext cx="9861710" cy="741680"/>
        </p:xfrm>
        <a:graphic>
          <a:graphicData uri="http://schemas.openxmlformats.org/drawingml/2006/table">
            <a:tbl>
              <a:tblPr firstRow="1" bandRow="1">
                <a:tableStyleId>{69012ECD-51FC-41F1-AA8D-1B2483CD663E}</a:tableStyleId>
              </a:tblPr>
              <a:tblGrid>
                <a:gridCol w="2091494">
                  <a:extLst>
                    <a:ext uri="{9D8B030D-6E8A-4147-A177-3AD203B41FA5}">
                      <a16:colId xmlns:a16="http://schemas.microsoft.com/office/drawing/2014/main" val="2361572548"/>
                    </a:ext>
                  </a:extLst>
                </a:gridCol>
                <a:gridCol w="1705383">
                  <a:extLst>
                    <a:ext uri="{9D8B030D-6E8A-4147-A177-3AD203B41FA5}">
                      <a16:colId xmlns:a16="http://schemas.microsoft.com/office/drawing/2014/main" val="936746330"/>
                    </a:ext>
                  </a:extLst>
                </a:gridCol>
                <a:gridCol w="3175156">
                  <a:extLst>
                    <a:ext uri="{9D8B030D-6E8A-4147-A177-3AD203B41FA5}">
                      <a16:colId xmlns:a16="http://schemas.microsoft.com/office/drawing/2014/main" val="1347603619"/>
                    </a:ext>
                  </a:extLst>
                </a:gridCol>
                <a:gridCol w="2889677">
                  <a:extLst>
                    <a:ext uri="{9D8B030D-6E8A-4147-A177-3AD203B41FA5}">
                      <a16:colId xmlns:a16="http://schemas.microsoft.com/office/drawing/2014/main" val="65549059"/>
                    </a:ext>
                  </a:extLst>
                </a:gridCol>
              </a:tblGrid>
              <a:tr h="370840">
                <a:tc gridSpan="2">
                  <a:txBody>
                    <a:bodyPr/>
                    <a:lstStyle/>
                    <a:p>
                      <a:r>
                        <a:rPr lang="en-US" dirty="0"/>
                        <a:t>Laminar Research Gliders</a:t>
                      </a:r>
                    </a:p>
                  </a:txBody>
                  <a:tcPr>
                    <a:lnR w="12700" cap="flat" cmpd="sng" algn="ctr">
                      <a:solidFill>
                        <a:schemeClr val="bg1"/>
                      </a:solidFill>
                      <a:prstDash val="solid"/>
                      <a:round/>
                      <a:headEnd type="none" w="med" len="med"/>
                      <a:tailEnd type="none" w="med" len="med"/>
                    </a:lnR>
                  </a:tcPr>
                </a:tc>
                <a:tc hMerge="1">
                  <a:txBody>
                    <a:bodyPr/>
                    <a:lstStyle/>
                    <a:p>
                      <a:endParaRPr lang="en-US" dirty="0"/>
                    </a:p>
                  </a:txBody>
                  <a:tcPr/>
                </a:tc>
                <a:tc>
                  <a:txBody>
                    <a:bodyPr/>
                    <a:lstStyle/>
                    <a:p>
                      <a:r>
                        <a:rPr lang="en-US" dirty="0"/>
                        <a:t>Ultralight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r>
                        <a:rPr lang="en-US" dirty="0"/>
                        <a:t>VTOL</a:t>
                      </a:r>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19" action="ppaction://hlinksldjump">
                            <a:extLst>
                              <a:ext uri="{A12FA001-AC4F-418D-AE19-62706E023703}">
                                <ahyp:hlinkClr xmlns:ahyp="http://schemas.microsoft.com/office/drawing/2018/hyperlinkcolor" val="tx"/>
                              </a:ext>
                            </a:extLst>
                          </a:hlinkClick>
                        </a:rPr>
                        <a:t>Schleicher ASK 21</a:t>
                      </a:r>
                      <a:endParaRPr lang="en-US" sz="1400" dirty="0">
                        <a:solidFill>
                          <a:schemeClr val="bg1"/>
                        </a:solidFill>
                      </a:endParaRPr>
                    </a:p>
                  </a:txBody>
                  <a:tcPr/>
                </a:tc>
                <a:tc>
                  <a:txBody>
                    <a:bodyPr/>
                    <a:lstStyle/>
                    <a:p>
                      <a:endParaRPr lang="en-US" sz="1400" dirty="0">
                        <a:solidFill>
                          <a:schemeClr val="bg1"/>
                        </a:solidFill>
                      </a:endParaRPr>
                    </a:p>
                  </a:txBody>
                  <a:tcPr/>
                </a:tc>
                <a:tc>
                  <a:txBody>
                    <a:bodyPr/>
                    <a:lstStyle/>
                    <a:p>
                      <a:r>
                        <a:rPr lang="en-US" sz="1400" dirty="0">
                          <a:solidFill>
                            <a:schemeClr val="bg1"/>
                          </a:solidFill>
                          <a:hlinkClick r:id="rId20" action="ppaction://hlinksldjump"/>
                        </a:rPr>
                        <a:t>Aero-Works Aerolite 103</a:t>
                      </a:r>
                      <a:endParaRPr lang="en-US" sz="1400" dirty="0">
                        <a:solidFill>
                          <a:schemeClr val="bg1"/>
                        </a:solidFill>
                      </a:endParaRPr>
                    </a:p>
                  </a:txBody>
                  <a:tcPr/>
                </a:tc>
                <a:tc>
                  <a:txBody>
                    <a:bodyPr/>
                    <a:lstStyle/>
                    <a:p>
                      <a:pPr marL="0" algn="l" defTabSz="914400" rtl="0" eaLnBrk="1" latinLnBrk="0" hangingPunct="1"/>
                      <a:r>
                        <a:rPr lang="en-US" sz="1400" kern="1200" dirty="0">
                          <a:solidFill>
                            <a:schemeClr val="bg1"/>
                          </a:solidFill>
                          <a:latin typeface="+mn-lt"/>
                          <a:ea typeface="+mn-ea"/>
                          <a:cs typeface="+mn-cs"/>
                          <a:hlinkClick r:id="rId21" action="ppaction://hlinksldjump">
                            <a:extLst>
                              <a:ext uri="{A12FA001-AC4F-418D-AE19-62706E023703}">
                                <ahyp:hlinkClr xmlns:ahyp="http://schemas.microsoft.com/office/drawing/2018/hyperlinkcolor" val="tx"/>
                              </a:ext>
                            </a:extLst>
                          </a:hlinkClick>
                        </a:rPr>
                        <a:t>ALIA 250</a:t>
                      </a:r>
                      <a:endParaRPr lang="en-US" sz="1400" kern="1200" dirty="0">
                        <a:solidFill>
                          <a:schemeClr val="bg1"/>
                        </a:solidFill>
                        <a:latin typeface="+mn-lt"/>
                        <a:ea typeface="+mn-ea"/>
                        <a:cs typeface="+mn-cs"/>
                      </a:endParaRPr>
                    </a:p>
                  </a:txBody>
                  <a:tcPr/>
                </a:tc>
                <a:extLst>
                  <a:ext uri="{0D108BD9-81ED-4DB2-BD59-A6C34878D82A}">
                    <a16:rowId xmlns:a16="http://schemas.microsoft.com/office/drawing/2014/main" val="2895346162"/>
                  </a:ext>
                </a:extLst>
              </a:tr>
            </a:tbl>
          </a:graphicData>
        </a:graphic>
      </p:graphicFrame>
      <p:graphicFrame>
        <p:nvGraphicFramePr>
          <p:cNvPr id="9" name="Table 8">
            <a:extLst>
              <a:ext uri="{FF2B5EF4-FFF2-40B4-BE49-F238E27FC236}">
                <a16:creationId xmlns:a16="http://schemas.microsoft.com/office/drawing/2014/main" id="{543C8EE9-7C24-C9EE-34C7-C71A9590B154}"/>
              </a:ext>
            </a:extLst>
          </p:cNvPr>
          <p:cNvGraphicFramePr>
            <a:graphicFrameLocks noGrp="1"/>
          </p:cNvGraphicFramePr>
          <p:nvPr>
            <p:extLst>
              <p:ext uri="{D42A27DB-BD31-4B8C-83A1-F6EECF244321}">
                <p14:modId xmlns:p14="http://schemas.microsoft.com/office/powerpoint/2010/main" val="1648996742"/>
              </p:ext>
            </p:extLst>
          </p:nvPr>
        </p:nvGraphicFramePr>
        <p:xfrm>
          <a:off x="1014819" y="2958516"/>
          <a:ext cx="9861710" cy="741680"/>
        </p:xfrm>
        <a:graphic>
          <a:graphicData uri="http://schemas.openxmlformats.org/drawingml/2006/table">
            <a:tbl>
              <a:tblPr firstRow="1" bandRow="1">
                <a:tableStyleId>{69012ECD-51FC-41F1-AA8D-1B2483CD663E}</a:tableStyleId>
              </a:tblPr>
              <a:tblGrid>
                <a:gridCol w="3751999">
                  <a:extLst>
                    <a:ext uri="{9D8B030D-6E8A-4147-A177-3AD203B41FA5}">
                      <a16:colId xmlns:a16="http://schemas.microsoft.com/office/drawing/2014/main" val="2361572548"/>
                    </a:ext>
                  </a:extLst>
                </a:gridCol>
                <a:gridCol w="6109711">
                  <a:extLst>
                    <a:ext uri="{9D8B030D-6E8A-4147-A177-3AD203B41FA5}">
                      <a16:colId xmlns:a16="http://schemas.microsoft.com/office/drawing/2014/main" val="936746330"/>
                    </a:ext>
                  </a:extLst>
                </a:gridCol>
              </a:tblGrid>
              <a:tr h="370840">
                <a:tc gridSpan="2">
                  <a:txBody>
                    <a:bodyPr/>
                    <a:lstStyle/>
                    <a:p>
                      <a:r>
                        <a:rPr lang="en-US" dirty="0"/>
                        <a:t>Laminar Research Helicopters</a:t>
                      </a:r>
                    </a:p>
                  </a:txBody>
                  <a:tcPr/>
                </a:tc>
                <a:tc hMerge="1">
                  <a:txBody>
                    <a:bodyPr/>
                    <a:lstStyle/>
                    <a:p>
                      <a:endParaRPr lang="en-US" dirty="0"/>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22" action="ppaction://hlinksldjump">
                            <a:extLst>
                              <a:ext uri="{A12FA001-AC4F-418D-AE19-62706E023703}">
                                <ahyp:hlinkClr xmlns:ahyp="http://schemas.microsoft.com/office/drawing/2018/hyperlinkcolor" val="tx"/>
                              </a:ext>
                            </a:extLst>
                          </a:hlinkClick>
                        </a:rPr>
                        <a:t>Robinson R22 Beta II / floats</a:t>
                      </a:r>
                      <a:endParaRPr lang="en-US" sz="1400" dirty="0">
                        <a:solidFill>
                          <a:schemeClr val="bg1"/>
                        </a:solidFill>
                      </a:endParaRPr>
                    </a:p>
                  </a:txBody>
                  <a:tcPr/>
                </a:tc>
                <a:tc>
                  <a:txBody>
                    <a:bodyPr/>
                    <a:lstStyle/>
                    <a:p>
                      <a:r>
                        <a:rPr lang="en-US" sz="1400" dirty="0">
                          <a:solidFill>
                            <a:schemeClr val="bg1"/>
                          </a:solidFill>
                          <a:hlinkClick r:id="rId23" action="ppaction://hlinksldjump">
                            <a:extLst>
                              <a:ext uri="{A12FA001-AC4F-418D-AE19-62706E023703}">
                                <ahyp:hlinkClr xmlns:ahyp="http://schemas.microsoft.com/office/drawing/2018/hyperlinkcolor" val="tx"/>
                              </a:ext>
                            </a:extLst>
                          </a:hlinkClick>
                        </a:rPr>
                        <a:t>Sikorsky S-76C</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graphicFrame>
        <p:nvGraphicFramePr>
          <p:cNvPr id="11" name="Table 10">
            <a:extLst>
              <a:ext uri="{FF2B5EF4-FFF2-40B4-BE49-F238E27FC236}">
                <a16:creationId xmlns:a16="http://schemas.microsoft.com/office/drawing/2014/main" id="{ECC71E8F-CF39-4E7E-E4A7-E1CE540B29BA}"/>
              </a:ext>
            </a:extLst>
          </p:cNvPr>
          <p:cNvGraphicFramePr>
            <a:graphicFrameLocks noGrp="1"/>
          </p:cNvGraphicFramePr>
          <p:nvPr>
            <p:extLst>
              <p:ext uri="{D42A27DB-BD31-4B8C-83A1-F6EECF244321}">
                <p14:modId xmlns:p14="http://schemas.microsoft.com/office/powerpoint/2010/main" val="1082334200"/>
              </p:ext>
            </p:extLst>
          </p:nvPr>
        </p:nvGraphicFramePr>
        <p:xfrm>
          <a:off x="1014819" y="3898576"/>
          <a:ext cx="9861710" cy="741680"/>
        </p:xfrm>
        <a:graphic>
          <a:graphicData uri="http://schemas.openxmlformats.org/drawingml/2006/table">
            <a:tbl>
              <a:tblPr firstRow="1" bandRow="1">
                <a:tableStyleId>{69012ECD-51FC-41F1-AA8D-1B2483CD663E}</a:tableStyleId>
              </a:tblPr>
              <a:tblGrid>
                <a:gridCol w="3717706">
                  <a:extLst>
                    <a:ext uri="{9D8B030D-6E8A-4147-A177-3AD203B41FA5}">
                      <a16:colId xmlns:a16="http://schemas.microsoft.com/office/drawing/2014/main" val="2361572548"/>
                    </a:ext>
                  </a:extLst>
                </a:gridCol>
                <a:gridCol w="2910177">
                  <a:extLst>
                    <a:ext uri="{9D8B030D-6E8A-4147-A177-3AD203B41FA5}">
                      <a16:colId xmlns:a16="http://schemas.microsoft.com/office/drawing/2014/main" val="936746330"/>
                    </a:ext>
                  </a:extLst>
                </a:gridCol>
                <a:gridCol w="3233827">
                  <a:extLst>
                    <a:ext uri="{9D8B030D-6E8A-4147-A177-3AD203B41FA5}">
                      <a16:colId xmlns:a16="http://schemas.microsoft.com/office/drawing/2014/main" val="3795399331"/>
                    </a:ext>
                  </a:extLst>
                </a:gridCol>
              </a:tblGrid>
              <a:tr h="370840">
                <a:tc gridSpan="3">
                  <a:txBody>
                    <a:bodyPr/>
                    <a:lstStyle/>
                    <a:p>
                      <a:r>
                        <a:rPr lang="en-US" dirty="0"/>
                        <a:t>Laminar Research Military</a:t>
                      </a:r>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24" action="ppaction://hlinksldjump">
                            <a:extLst>
                              <a:ext uri="{A12FA001-AC4F-418D-AE19-62706E023703}">
                                <ahyp:hlinkClr xmlns:ahyp="http://schemas.microsoft.com/office/drawing/2018/hyperlinkcolor" val="tx"/>
                              </a:ext>
                            </a:extLst>
                          </a:hlinkClick>
                        </a:rPr>
                        <a:t>Grumman F-14 Tomcat</a:t>
                      </a:r>
                      <a:endParaRPr lang="en-US" sz="1400" dirty="0">
                        <a:solidFill>
                          <a:schemeClr val="bg1"/>
                        </a:solidFill>
                      </a:endParaRPr>
                    </a:p>
                  </a:txBody>
                  <a:tcPr/>
                </a:tc>
                <a:tc>
                  <a:txBody>
                    <a:bodyPr/>
                    <a:lstStyle/>
                    <a:p>
                      <a:r>
                        <a:rPr lang="en-US" sz="1400" dirty="0">
                          <a:solidFill>
                            <a:schemeClr val="bg1"/>
                          </a:solidFill>
                          <a:hlinkClick r:id="rId25" action="ppaction://hlinksldjump">
                            <a:extLst>
                              <a:ext uri="{A12FA001-AC4F-418D-AE19-62706E023703}">
                                <ahyp:hlinkClr xmlns:ahyp="http://schemas.microsoft.com/office/drawing/2018/hyperlinkcolor" val="tx"/>
                              </a:ext>
                            </a:extLst>
                          </a:hlinkClick>
                        </a:rPr>
                        <a:t>McDonnell Douglas F-4 Phantom II</a:t>
                      </a:r>
                      <a:endParaRPr lang="en-US" sz="1400" dirty="0">
                        <a:solidFill>
                          <a:schemeClr val="bg1"/>
                        </a:solidFill>
                      </a:endParaRPr>
                    </a:p>
                  </a:txBody>
                  <a:tcPr/>
                </a:tc>
                <a:tc>
                  <a:txBody>
                    <a:bodyPr/>
                    <a:lstStyle/>
                    <a:p>
                      <a:r>
                        <a:rPr lang="en-US" sz="1400" dirty="0">
                          <a:solidFill>
                            <a:schemeClr val="bg1"/>
                          </a:solidFill>
                          <a:hlinkClick r:id="rId26" action="ppaction://hlinksldjump">
                            <a:extLst>
                              <a:ext uri="{A12FA001-AC4F-418D-AE19-62706E023703}">
                                <ahyp:hlinkClr xmlns:ahyp="http://schemas.microsoft.com/office/drawing/2018/hyperlinkcolor" val="tx"/>
                              </a:ext>
                            </a:extLst>
                          </a:hlinkClick>
                        </a:rPr>
                        <a:t>Stinson L5 Sentinel</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sp>
        <p:nvSpPr>
          <p:cNvPr id="12" name="TextBox 11">
            <a:extLst>
              <a:ext uri="{FF2B5EF4-FFF2-40B4-BE49-F238E27FC236}">
                <a16:creationId xmlns:a16="http://schemas.microsoft.com/office/drawing/2014/main" id="{989633A3-A5B1-C6CC-CB6B-AC233B31CDDF}"/>
              </a:ext>
            </a:extLst>
          </p:cNvPr>
          <p:cNvSpPr txBox="1"/>
          <p:nvPr/>
        </p:nvSpPr>
        <p:spPr>
          <a:xfrm>
            <a:off x="3257433" y="6036547"/>
            <a:ext cx="4966557" cy="307777"/>
          </a:xfrm>
          <a:prstGeom prst="rect">
            <a:avLst/>
          </a:prstGeom>
          <a:noFill/>
        </p:spPr>
        <p:txBody>
          <a:bodyPr wrap="square" rtlCol="0">
            <a:spAutoFit/>
          </a:bodyPr>
          <a:lstStyle/>
          <a:p>
            <a:pPr algn="ctr"/>
            <a:r>
              <a:rPr lang="en-US" sz="1400" dirty="0">
                <a:solidFill>
                  <a:schemeClr val="bg1"/>
                </a:solidFill>
              </a:rPr>
              <a:t>*Click on an aircraft’s name to see its configuration guide</a:t>
            </a:r>
          </a:p>
        </p:txBody>
      </p:sp>
      <p:sp>
        <p:nvSpPr>
          <p:cNvPr id="13" name="TextBox 12">
            <a:extLst>
              <a:ext uri="{FF2B5EF4-FFF2-40B4-BE49-F238E27FC236}">
                <a16:creationId xmlns:a16="http://schemas.microsoft.com/office/drawing/2014/main" id="{BD4A96C9-A4C5-6D3B-0A39-B2175E76890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
        <p:nvSpPr>
          <p:cNvPr id="14" name="TextBox 13">
            <a:extLst>
              <a:ext uri="{FF2B5EF4-FFF2-40B4-BE49-F238E27FC236}">
                <a16:creationId xmlns:a16="http://schemas.microsoft.com/office/drawing/2014/main" id="{EE2CBAE3-51D1-9D99-9F73-0431ADBA144D}"/>
              </a:ext>
            </a:extLst>
          </p:cNvPr>
          <p:cNvSpPr txBox="1"/>
          <p:nvPr/>
        </p:nvSpPr>
        <p:spPr>
          <a:xfrm>
            <a:off x="8501289" y="5774386"/>
            <a:ext cx="3413411" cy="338554"/>
          </a:xfrm>
          <a:prstGeom prst="rect">
            <a:avLst/>
          </a:prstGeom>
          <a:noFill/>
        </p:spPr>
        <p:txBody>
          <a:bodyPr wrap="square" rtlCol="0">
            <a:spAutoFit/>
          </a:bodyPr>
          <a:lstStyle/>
          <a:p>
            <a:pPr algn="ctr"/>
            <a:r>
              <a:rPr lang="en-US" sz="1600" dirty="0">
                <a:solidFill>
                  <a:schemeClr val="bg1"/>
                </a:solidFill>
                <a:hlinkClick r:id="rId27" action="ppaction://hlinksldjump">
                  <a:extLst>
                    <a:ext uri="{A12FA001-AC4F-418D-AE19-62706E023703}">
                      <ahyp:hlinkClr xmlns:ahyp="http://schemas.microsoft.com/office/drawing/2018/hyperlinkcolor" val="tx"/>
                    </a:ext>
                  </a:extLst>
                </a:hlinkClick>
              </a:rPr>
              <a:t>Jump to the 3</a:t>
            </a:r>
            <a:r>
              <a:rPr lang="en-US" sz="1600" baseline="30000" dirty="0">
                <a:solidFill>
                  <a:schemeClr val="bg1"/>
                </a:solidFill>
                <a:hlinkClick r:id="rId27" action="ppaction://hlinksldjump">
                  <a:extLst>
                    <a:ext uri="{A12FA001-AC4F-418D-AE19-62706E023703}">
                      <ahyp:hlinkClr xmlns:ahyp="http://schemas.microsoft.com/office/drawing/2018/hyperlinkcolor" val="tx"/>
                    </a:ext>
                  </a:extLst>
                </a:hlinkClick>
              </a:rPr>
              <a:t>rd</a:t>
            </a:r>
            <a:r>
              <a:rPr lang="en-US" sz="1600" dirty="0">
                <a:solidFill>
                  <a:schemeClr val="bg1"/>
                </a:solidFill>
                <a:hlinkClick r:id="rId27" action="ppaction://hlinksldjump">
                  <a:extLst>
                    <a:ext uri="{A12FA001-AC4F-418D-AE19-62706E023703}">
                      <ahyp:hlinkClr xmlns:ahyp="http://schemas.microsoft.com/office/drawing/2018/hyperlinkcolor" val="tx"/>
                    </a:ext>
                  </a:extLst>
                </a:hlinkClick>
              </a:rPr>
              <a:t> party contents page</a:t>
            </a:r>
            <a:endParaRPr lang="en-US" sz="1600" dirty="0">
              <a:solidFill>
                <a:schemeClr val="bg1"/>
              </a:solidFill>
            </a:endParaRPr>
          </a:p>
        </p:txBody>
      </p:sp>
    </p:spTree>
    <p:extLst>
      <p:ext uri="{BB962C8B-B14F-4D97-AF65-F5344CB8AC3E}">
        <p14:creationId xmlns:p14="http://schemas.microsoft.com/office/powerpoint/2010/main" val="13897498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VAN’S RV-10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red airplane with black background&#10;&#10;Description automatically generated">
            <a:extLst>
              <a:ext uri="{FF2B5EF4-FFF2-40B4-BE49-F238E27FC236}">
                <a16:creationId xmlns:a16="http://schemas.microsoft.com/office/drawing/2014/main" id="{C8463229-C60C-0D8C-BFCF-1A23C06DB74D}"/>
              </a:ext>
            </a:extLst>
          </p:cNvPr>
          <p:cNvPicPr>
            <a:picLocks noChangeAspect="1"/>
          </p:cNvPicPr>
          <p:nvPr/>
        </p:nvPicPr>
        <p:blipFill>
          <a:blip r:embed="rId5"/>
          <a:stretch>
            <a:fillRect/>
          </a:stretch>
        </p:blipFill>
        <p:spPr>
          <a:xfrm>
            <a:off x="357553" y="4532509"/>
            <a:ext cx="3475653" cy="1955055"/>
          </a:xfrm>
          <a:prstGeom prst="rect">
            <a:avLst/>
          </a:prstGeom>
        </p:spPr>
      </p:pic>
      <p:sp>
        <p:nvSpPr>
          <p:cNvPr id="9" name="TextBox 8">
            <a:extLst>
              <a:ext uri="{FF2B5EF4-FFF2-40B4-BE49-F238E27FC236}">
                <a16:creationId xmlns:a16="http://schemas.microsoft.com/office/drawing/2014/main" id="{3A2D8B87-34A7-C918-3C51-DF3859DC6C62}"/>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7" name="TextBox 6">
            <a:extLst>
              <a:ext uri="{FF2B5EF4-FFF2-40B4-BE49-F238E27FC236}">
                <a16:creationId xmlns:a16="http://schemas.microsoft.com/office/drawing/2014/main" id="{42D38242-173B-A369-3DA0-C231894548ED}"/>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16805162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3" name="TextBox 2">
            <a:extLst>
              <a:ext uri="{FF2B5EF4-FFF2-40B4-BE49-F238E27FC236}">
                <a16:creationId xmlns:a16="http://schemas.microsoft.com/office/drawing/2014/main" id="{8C9BBF58-8233-5CB5-0149-3F2B94C5F6E3}"/>
              </a:ext>
            </a:extLst>
          </p:cNvPr>
          <p:cNvSpPr txBox="1"/>
          <p:nvPr/>
        </p:nvSpPr>
        <p:spPr>
          <a:xfrm>
            <a:off x="2879834" y="2608565"/>
            <a:ext cx="5484401" cy="646331"/>
          </a:xfrm>
          <a:prstGeom prst="rect">
            <a:avLst/>
          </a:prstGeom>
          <a:noFill/>
        </p:spPr>
        <p:txBody>
          <a:bodyPr wrap="square" rtlCol="0">
            <a:spAutoFit/>
          </a:bodyPr>
          <a:lstStyle/>
          <a:p>
            <a:pPr algn="ctr"/>
            <a:r>
              <a:rPr lang="en-US" sz="3600" dirty="0">
                <a:solidFill>
                  <a:schemeClr val="accent1">
                    <a:lumMod val="50000"/>
                  </a:schemeClr>
                </a:solidFill>
              </a:rPr>
              <a:t>3</a:t>
            </a:r>
            <a:r>
              <a:rPr lang="en-US" sz="3600" baseline="30000" dirty="0">
                <a:solidFill>
                  <a:schemeClr val="accent1">
                    <a:lumMod val="50000"/>
                  </a:schemeClr>
                </a:solidFill>
              </a:rPr>
              <a:t>rd</a:t>
            </a:r>
            <a:r>
              <a:rPr lang="en-US" sz="3600" dirty="0">
                <a:solidFill>
                  <a:schemeClr val="accent1">
                    <a:lumMod val="50000"/>
                  </a:schemeClr>
                </a:solidFill>
              </a:rPr>
              <a:t> Party Aircraft</a:t>
            </a:r>
          </a:p>
        </p:txBody>
      </p:sp>
      <p:sp>
        <p:nvSpPr>
          <p:cNvPr id="6" name="TextBox 5">
            <a:extLst>
              <a:ext uri="{FF2B5EF4-FFF2-40B4-BE49-F238E27FC236}">
                <a16:creationId xmlns:a16="http://schemas.microsoft.com/office/drawing/2014/main" id="{E1DF2891-2EC2-766B-4B50-4E1C31EDAF0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5E7B4C40-FCBD-C1A7-8886-9D32102CF44D}"/>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7" name="TextBox 6">
            <a:extLst>
              <a:ext uri="{FF2B5EF4-FFF2-40B4-BE49-F238E27FC236}">
                <a16:creationId xmlns:a16="http://schemas.microsoft.com/office/drawing/2014/main" id="{979D1E96-DB17-D3AB-D678-FB70817D509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8738033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Zibo Boeing 737-800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783897528"/>
              </p:ext>
            </p:extLst>
          </p:nvPr>
        </p:nvGraphicFramePr>
        <p:xfrm>
          <a:off x="799343" y="1028146"/>
          <a:ext cx="10498826" cy="3186084"/>
        </p:xfrm>
        <a:graphic>
          <a:graphicData uri="http://schemas.openxmlformats.org/drawingml/2006/table">
            <a:tbl>
              <a:tblPr firstRow="1" bandRow="1">
                <a:tableStyleId>{5C22544A-7EE6-4342-B048-85BDC9FD1C3A}</a:tableStyleId>
              </a:tblPr>
              <a:tblGrid>
                <a:gridCol w="1211126">
                  <a:extLst>
                    <a:ext uri="{9D8B030D-6E8A-4147-A177-3AD203B41FA5}">
                      <a16:colId xmlns:a16="http://schemas.microsoft.com/office/drawing/2014/main" val="2580403946"/>
                    </a:ext>
                  </a:extLst>
                </a:gridCol>
                <a:gridCol w="902289">
                  <a:extLst>
                    <a:ext uri="{9D8B030D-6E8A-4147-A177-3AD203B41FA5}">
                      <a16:colId xmlns:a16="http://schemas.microsoft.com/office/drawing/2014/main" val="3428034311"/>
                    </a:ext>
                  </a:extLst>
                </a:gridCol>
                <a:gridCol w="732731">
                  <a:extLst>
                    <a:ext uri="{9D8B030D-6E8A-4147-A177-3AD203B41FA5}">
                      <a16:colId xmlns:a16="http://schemas.microsoft.com/office/drawing/2014/main" val="283475510"/>
                    </a:ext>
                  </a:extLst>
                </a:gridCol>
                <a:gridCol w="922969">
                  <a:extLst>
                    <a:ext uri="{9D8B030D-6E8A-4147-A177-3AD203B41FA5}">
                      <a16:colId xmlns:a16="http://schemas.microsoft.com/office/drawing/2014/main" val="593627808"/>
                    </a:ext>
                  </a:extLst>
                </a:gridCol>
                <a:gridCol w="727391">
                  <a:extLst>
                    <a:ext uri="{9D8B030D-6E8A-4147-A177-3AD203B41FA5}">
                      <a16:colId xmlns:a16="http://schemas.microsoft.com/office/drawing/2014/main" val="1722347321"/>
                    </a:ext>
                  </a:extLst>
                </a:gridCol>
                <a:gridCol w="650823">
                  <a:extLst>
                    <a:ext uri="{9D8B030D-6E8A-4147-A177-3AD203B41FA5}">
                      <a16:colId xmlns:a16="http://schemas.microsoft.com/office/drawing/2014/main" val="817468747"/>
                    </a:ext>
                  </a:extLst>
                </a:gridCol>
                <a:gridCol w="650823">
                  <a:extLst>
                    <a:ext uri="{9D8B030D-6E8A-4147-A177-3AD203B41FA5}">
                      <a16:colId xmlns:a16="http://schemas.microsoft.com/office/drawing/2014/main" val="3711225706"/>
                    </a:ext>
                  </a:extLst>
                </a:gridCol>
                <a:gridCol w="617445">
                  <a:extLst>
                    <a:ext uri="{9D8B030D-6E8A-4147-A177-3AD203B41FA5}">
                      <a16:colId xmlns:a16="http://schemas.microsoft.com/office/drawing/2014/main" val="2443076076"/>
                    </a:ext>
                  </a:extLst>
                </a:gridCol>
                <a:gridCol w="640449">
                  <a:extLst>
                    <a:ext uri="{9D8B030D-6E8A-4147-A177-3AD203B41FA5}">
                      <a16:colId xmlns:a16="http://schemas.microsoft.com/office/drawing/2014/main" val="548129053"/>
                    </a:ext>
                  </a:extLst>
                </a:gridCol>
                <a:gridCol w="720628">
                  <a:extLst>
                    <a:ext uri="{9D8B030D-6E8A-4147-A177-3AD203B41FA5}">
                      <a16:colId xmlns:a16="http://schemas.microsoft.com/office/drawing/2014/main" val="1912339010"/>
                    </a:ext>
                  </a:extLst>
                </a:gridCol>
                <a:gridCol w="680538">
                  <a:extLst>
                    <a:ext uri="{9D8B030D-6E8A-4147-A177-3AD203B41FA5}">
                      <a16:colId xmlns:a16="http://schemas.microsoft.com/office/drawing/2014/main" val="1618478106"/>
                    </a:ext>
                  </a:extLst>
                </a:gridCol>
                <a:gridCol w="680538">
                  <a:extLst>
                    <a:ext uri="{9D8B030D-6E8A-4147-A177-3AD203B41FA5}">
                      <a16:colId xmlns:a16="http://schemas.microsoft.com/office/drawing/2014/main" val="1036739184"/>
                    </a:ext>
                  </a:extLst>
                </a:gridCol>
                <a:gridCol w="680538">
                  <a:extLst>
                    <a:ext uri="{9D8B030D-6E8A-4147-A177-3AD203B41FA5}">
                      <a16:colId xmlns:a16="http://schemas.microsoft.com/office/drawing/2014/main" val="1791946002"/>
                    </a:ext>
                  </a:extLst>
                </a:gridCol>
                <a:gridCol w="6805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HDG</a:t>
                      </a:r>
                    </a:p>
                  </a:txBody>
                  <a:tcPr anchor="ctr"/>
                </a:tc>
                <a:tc>
                  <a:txBody>
                    <a:bodyPr/>
                    <a:lstStyle/>
                    <a:p>
                      <a:pPr algn="ctr"/>
                      <a:r>
                        <a:rPr lang="en-US" sz="1000" dirty="0"/>
                        <a:t>Rotary CRS</a:t>
                      </a:r>
                    </a:p>
                  </a:txBody>
                  <a:tcPr anchor="ctr"/>
                </a:tc>
                <a:tc>
                  <a:txBody>
                    <a:bodyPr/>
                    <a:lstStyle/>
                    <a:p>
                      <a:pPr algn="ctr"/>
                      <a:r>
                        <a:rPr lang="en-US" sz="1000" dirty="0"/>
                        <a:t>Rotary IAS</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245306">
                <a:tc>
                  <a:txBody>
                    <a:bodyPr/>
                    <a:lstStyle/>
                    <a:p>
                      <a:pPr algn="ctr"/>
                      <a:r>
                        <a:rPr lang="en-US" sz="900" dirty="0"/>
                        <a:t>Altitude</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a:t>
                      </a:r>
                    </a:p>
                    <a:p>
                      <a:pPr algn="ctr"/>
                      <a:r>
                        <a:rPr lang="en-US" sz="900" dirty="0"/>
                        <a:t>up/down</a:t>
                      </a:r>
                    </a:p>
                  </a:txBody>
                  <a:tcPr anchor="ctr"/>
                </a:tc>
                <a:tc>
                  <a:txBody>
                    <a:bodyPr/>
                    <a:lstStyle/>
                    <a:p>
                      <a:pPr algn="ctr"/>
                      <a:r>
                        <a:rPr lang="en-US" sz="900" dirty="0"/>
                        <a:t>Pilot COURSE</a:t>
                      </a:r>
                    </a:p>
                    <a:p>
                      <a:pPr algn="ctr"/>
                      <a:r>
                        <a:rPr lang="en-US" sz="900" dirty="0"/>
                        <a:t>up/down</a:t>
                      </a:r>
                    </a:p>
                  </a:txBody>
                  <a:tcPr anchor="ctr"/>
                </a:tc>
                <a:tc>
                  <a:txBody>
                    <a:bodyPr/>
                    <a:lstStyle/>
                    <a:p>
                      <a:pPr algn="ctr"/>
                      <a:r>
                        <a:rPr lang="en-US" sz="900" dirty="0"/>
                        <a:t>Airspeed</a:t>
                      </a:r>
                    </a:p>
                    <a:p>
                      <a:pPr algn="ctr"/>
                      <a:r>
                        <a:rPr lang="en-US" sz="900" dirty="0"/>
                        <a:t>up/down</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Heading select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LNAV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 HOLD</a:t>
                      </a:r>
                    </a:p>
                  </a:txBody>
                  <a:tcPr anchor="ctr"/>
                </a:tc>
                <a:tc>
                  <a:txBody>
                    <a:bodyPr/>
                    <a:lstStyle/>
                    <a:p>
                      <a:pPr algn="ctr"/>
                      <a:r>
                        <a:rPr lang="en-US" sz="900" dirty="0"/>
                        <a:t>VS</a:t>
                      </a:r>
                    </a:p>
                  </a:txBody>
                  <a:tcPr anchor="ctr"/>
                </a:tc>
                <a:tc>
                  <a:txBody>
                    <a:bodyPr/>
                    <a:lstStyle/>
                    <a:p>
                      <a:pPr algn="ctr"/>
                      <a:r>
                        <a:rPr lang="en-US" sz="900" dirty="0"/>
                        <a:t>Speed</a:t>
                      </a:r>
                    </a:p>
                  </a:txBody>
                  <a:tcPr anchor="ctr"/>
                </a:tc>
                <a:tc>
                  <a:txBody>
                    <a:bodyPr/>
                    <a:lstStyle/>
                    <a:p>
                      <a:pPr algn="ctr"/>
                      <a:r>
                        <a:rPr lang="en-US" sz="900" dirty="0"/>
                        <a:t>CMD A</a:t>
                      </a:r>
                    </a:p>
                  </a:txBody>
                  <a:tcPr anchor="ctr"/>
                </a:tc>
                <a:extLst>
                  <a:ext uri="{0D108BD9-81ED-4DB2-BD59-A6C34878D82A}">
                    <a16:rowId xmlns:a16="http://schemas.microsoft.com/office/drawing/2014/main" val="3235851844"/>
                  </a:ext>
                </a:extLst>
              </a:tr>
              <a:tr h="215916">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25110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MAP zoom</a:t>
                      </a:r>
                    </a:p>
                    <a:p>
                      <a:pPr algn="ctr"/>
                      <a:r>
                        <a:rPr lang="en-US" sz="900" dirty="0"/>
                        <a:t>in/out</a:t>
                      </a:r>
                    </a:p>
                  </a:txBody>
                  <a:tcPr anchor="ctr"/>
                </a:tc>
                <a:tc>
                  <a:txBody>
                    <a:bodyPr/>
                    <a:lstStyle/>
                    <a:p>
                      <a:pPr algn="ctr"/>
                      <a:r>
                        <a:rPr lang="en-US" sz="900" dirty="0"/>
                        <a:t>Copilot COURSE</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524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decision height up/down</a:t>
                      </a:r>
                    </a:p>
                  </a:txBody>
                  <a:tcPr anchor="ctr"/>
                </a:tc>
                <a:tc>
                  <a:txBody>
                    <a:bodyPr/>
                    <a:lstStyle/>
                    <a:p>
                      <a:pPr algn="ctr"/>
                      <a:endParaRPr lang="en-US" sz="900" dirty="0"/>
                    </a:p>
                  </a:txBody>
                  <a:tcPr anchor="ctr"/>
                </a:tc>
                <a:tc>
                  <a:txBody>
                    <a:bodyPr/>
                    <a:lstStyle/>
                    <a:p>
                      <a:pPr algn="ctr"/>
                      <a:r>
                        <a:rPr lang="en-US" sz="900" dirty="0"/>
                        <a:t>Bank angle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Captain</a:t>
                      </a:r>
                    </a:p>
                    <a:p>
                      <a:pPr algn="ctr"/>
                      <a:r>
                        <a:rPr lang="en-US" sz="900" dirty="0"/>
                        <a:t>HPA / IN flip</a:t>
                      </a:r>
                    </a:p>
                  </a:txBody>
                  <a:tcPr anchor="ctr"/>
                </a:tc>
                <a:tc>
                  <a:txBody>
                    <a:bodyPr/>
                    <a:lstStyle/>
                    <a:p>
                      <a:pPr algn="ctr"/>
                      <a:endParaRPr lang="en-US" sz="900" dirty="0"/>
                    </a:p>
                  </a:txBody>
                  <a:tcPr anchor="ctr"/>
                </a:tc>
                <a:tc>
                  <a:txBody>
                    <a:bodyPr/>
                    <a:lstStyle/>
                    <a:p>
                      <a:pPr algn="ctr"/>
                      <a:r>
                        <a:rPr lang="en-US" sz="900" dirty="0"/>
                        <a:t>Captain </a:t>
                      </a:r>
                    </a:p>
                    <a:p>
                      <a:pPr algn="ctr"/>
                      <a:r>
                        <a:rPr lang="en-US" sz="900" dirty="0"/>
                        <a:t>Map mode</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4</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2100188572"/>
                  </a:ext>
                </a:extLst>
              </a:tr>
              <a:tr h="337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B</a:t>
                      </a:r>
                    </a:p>
                  </a:txBody>
                  <a:tcPr anchor="ctr"/>
                </a:tc>
                <a:extLst>
                  <a:ext uri="{0D108BD9-81ED-4DB2-BD59-A6C34878D82A}">
                    <a16:rowId xmlns:a16="http://schemas.microsoft.com/office/drawing/2014/main" val="3726178499"/>
                  </a:ext>
                </a:extLst>
              </a:tr>
              <a:tr h="373502">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2</a:t>
                      </a:r>
                    </a:p>
                  </a:txBody>
                  <a:tcPr anchor="ctr">
                    <a:solidFill>
                      <a:srgbClr val="C00000"/>
                    </a:solidFill>
                  </a:tcPr>
                </a:tc>
                <a:tc>
                  <a:txBody>
                    <a:bodyPr/>
                    <a:lstStyle/>
                    <a:p>
                      <a:pPr algn="ctr"/>
                      <a:r>
                        <a:rPr lang="en-US" sz="900" dirty="0"/>
                        <a:t>Captain EFIS TFC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A</a:t>
                      </a:r>
                    </a:p>
                  </a:txBody>
                  <a:tcPr anchor="ctr"/>
                </a:tc>
                <a:extLst>
                  <a:ext uri="{0D108BD9-81ED-4DB2-BD59-A6C34878D82A}">
                    <a16:rowId xmlns:a16="http://schemas.microsoft.com/office/drawing/2014/main" val="1237753326"/>
                  </a:ext>
                </a:extLst>
              </a:tr>
              <a:tr h="285025">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solidFill>
                      <a:srgbClr val="C00000"/>
                    </a:solidFill>
                  </a:tcPr>
                </a:tc>
                <a:tc>
                  <a:txBody>
                    <a:bodyPr/>
                    <a:lstStyle/>
                    <a:p>
                      <a:pPr algn="ctr"/>
                      <a:r>
                        <a:rPr lang="en-US" sz="900" dirty="0"/>
                        <a:t>Captain EFIS CTR</a:t>
                      </a:r>
                    </a:p>
                  </a:txBody>
                  <a:tcPr anchor="ctr"/>
                </a:tc>
                <a:tc>
                  <a:txBody>
                    <a:bodyPr/>
                    <a:lstStyle/>
                    <a:p>
                      <a:pPr algn="ctr"/>
                      <a:r>
                        <a:rPr lang="en-US" sz="900" dirty="0"/>
                        <a:t>VNAV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VOR/LOC</a:t>
                      </a:r>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STD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Level change </a:t>
                      </a:r>
                    </a:p>
                  </a:txBody>
                  <a:tcPr anchor="ctr"/>
                </a:tc>
                <a:tc>
                  <a:txBody>
                    <a:bodyPr/>
                    <a:lstStyle/>
                    <a:p>
                      <a:pPr algn="ctr"/>
                      <a:endParaRPr lang="en-US" sz="900" dirty="0"/>
                    </a:p>
                  </a:txBody>
                  <a:tcPr anchor="ctr"/>
                </a:tc>
                <a:tc>
                  <a:txBody>
                    <a:bodyPr/>
                    <a:lstStyle/>
                    <a:p>
                      <a:pPr algn="ctr"/>
                      <a:r>
                        <a:rPr lang="en-US" sz="900" dirty="0"/>
                        <a:t>CMD B</a:t>
                      </a:r>
                    </a:p>
                  </a:txBody>
                  <a:tcPr anchor="ctr"/>
                </a:tc>
                <a:extLst>
                  <a:ext uri="{0D108BD9-81ED-4DB2-BD59-A6C34878D82A}">
                    <a16:rowId xmlns:a16="http://schemas.microsoft.com/office/drawing/2014/main" val="1534079377"/>
                  </a:ext>
                </a:extLst>
              </a:tr>
            </a:tbl>
          </a:graphicData>
        </a:graphic>
      </p:graphicFrame>
      <p:sp>
        <p:nvSpPr>
          <p:cNvPr id="3" name="TextBox 2">
            <a:extLst>
              <a:ext uri="{FF2B5EF4-FFF2-40B4-BE49-F238E27FC236}">
                <a16:creationId xmlns:a16="http://schemas.microsoft.com/office/drawing/2014/main" id="{3FC10F20-453D-35EA-34E5-7D295048F9E8}"/>
              </a:ext>
            </a:extLst>
          </p:cNvPr>
          <p:cNvSpPr txBox="1"/>
          <p:nvPr/>
        </p:nvSpPr>
        <p:spPr>
          <a:xfrm>
            <a:off x="2452072" y="428446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7" name="TextBox 6">
            <a:extLst>
              <a:ext uri="{FF2B5EF4-FFF2-40B4-BE49-F238E27FC236}">
                <a16:creationId xmlns:a16="http://schemas.microsoft.com/office/drawing/2014/main" id="{2291D896-49BC-3A69-3F81-9FF52E094E0D}"/>
              </a:ext>
            </a:extLst>
          </p:cNvPr>
          <p:cNvSpPr txBox="1"/>
          <p:nvPr/>
        </p:nvSpPr>
        <p:spPr>
          <a:xfrm>
            <a:off x="6096000" y="4284463"/>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1" name="Picture 10" descr="A white airplane with red and blue stripes&#10;&#10;Description automatically generated">
            <a:extLst>
              <a:ext uri="{FF2B5EF4-FFF2-40B4-BE49-F238E27FC236}">
                <a16:creationId xmlns:a16="http://schemas.microsoft.com/office/drawing/2014/main" id="{2A875A5B-1E3D-BC54-59C4-20F755A560C7}"/>
              </a:ext>
            </a:extLst>
          </p:cNvPr>
          <p:cNvPicPr>
            <a:picLocks noChangeAspect="1"/>
          </p:cNvPicPr>
          <p:nvPr/>
        </p:nvPicPr>
        <p:blipFill>
          <a:blip r:embed="rId5"/>
          <a:stretch>
            <a:fillRect/>
          </a:stretch>
        </p:blipFill>
        <p:spPr>
          <a:xfrm>
            <a:off x="12463" y="4478321"/>
            <a:ext cx="3954999" cy="2224687"/>
          </a:xfrm>
          <a:prstGeom prst="rect">
            <a:avLst/>
          </a:prstGeom>
        </p:spPr>
      </p:pic>
      <p:sp>
        <p:nvSpPr>
          <p:cNvPr id="9" name="TextBox 8">
            <a:extLst>
              <a:ext uri="{FF2B5EF4-FFF2-40B4-BE49-F238E27FC236}">
                <a16:creationId xmlns:a16="http://schemas.microsoft.com/office/drawing/2014/main" id="{D2CC86E2-C4D5-F59B-96A1-7FFD2939046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4" name="Title 13">
            <a:extLst>
              <a:ext uri="{FF2B5EF4-FFF2-40B4-BE49-F238E27FC236}">
                <a16:creationId xmlns:a16="http://schemas.microsoft.com/office/drawing/2014/main" id="{71114A2C-71A5-FDD4-5A1F-0F9F30B8F191}"/>
              </a:ext>
            </a:extLst>
          </p:cNvPr>
          <p:cNvSpPr>
            <a:spLocks noGrp="1"/>
          </p:cNvSpPr>
          <p:nvPr>
            <p:ph type="title"/>
          </p:nvPr>
        </p:nvSpPr>
        <p:spPr>
          <a:xfrm>
            <a:off x="31092" y="-667244"/>
            <a:ext cx="1678967" cy="366178"/>
          </a:xfrm>
        </p:spPr>
        <p:txBody>
          <a:bodyPr>
            <a:normAutofit/>
          </a:bodyPr>
          <a:lstStyle/>
          <a:p>
            <a:pPr algn="ctr"/>
            <a:r>
              <a:rPr lang="en-US" sz="1600" dirty="0"/>
              <a:t>Zibo 737-800</a:t>
            </a:r>
          </a:p>
        </p:txBody>
      </p:sp>
      <p:cxnSp>
        <p:nvCxnSpPr>
          <p:cNvPr id="15" name="Straight Connector 14">
            <a:extLst>
              <a:ext uri="{FF2B5EF4-FFF2-40B4-BE49-F238E27FC236}">
                <a16:creationId xmlns:a16="http://schemas.microsoft.com/office/drawing/2014/main" id="{7814F6BE-F72E-82DB-9819-E4264B9EEFDB}"/>
              </a:ext>
            </a:extLst>
          </p:cNvPr>
          <p:cNvCxnSpPr>
            <a:cxnSpLocks/>
          </p:cNvCxnSpPr>
          <p:nvPr/>
        </p:nvCxnSpPr>
        <p:spPr>
          <a:xfrm>
            <a:off x="645057" y="3124159"/>
            <a:ext cx="10901886" cy="0"/>
          </a:xfrm>
          <a:prstGeom prst="line">
            <a:avLst/>
          </a:prstGeom>
          <a:ln w="22225">
            <a:solidFill>
              <a:srgbClr val="BD36FB"/>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91B2D3B-97B5-F6A8-A74A-D1EB13B138F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8023975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Zibo Boeing 737-800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324261"/>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captain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captain decision height (no need to deactivate Toggle 6)</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captain </a:t>
            </a:r>
            <a:r>
              <a:rPr lang="en-US" sz="1100" dirty="0" err="1">
                <a:solidFill>
                  <a:schemeClr val="accent1">
                    <a:lumMod val="50000"/>
                  </a:schemeClr>
                </a:solidFill>
              </a:rPr>
              <a:t>Baro</a:t>
            </a:r>
            <a:r>
              <a:rPr lang="en-US" sz="1100" dirty="0">
                <a:solidFill>
                  <a:schemeClr val="accent1">
                    <a:lumMod val="50000"/>
                  </a:schemeClr>
                </a:solidFill>
              </a:rPr>
              <a:t> units (no need to deactivate Toggle 5, </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Captain’s EFIS CTR button</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Captain’s EFIS TFC button</a:t>
            </a:r>
          </a:p>
          <a:p>
            <a:endParaRPr lang="en-US" sz="1100" dirty="0">
              <a:solidFill>
                <a:schemeClr val="accent1">
                  <a:lumMod val="50000"/>
                </a:schemeClr>
              </a:solidFill>
            </a:endParaRPr>
          </a:p>
          <a:p>
            <a:endParaRPr lang="en-US" sz="1100" dirty="0">
              <a:solidFill>
                <a:schemeClr val="accent1">
                  <a:lumMod val="50000"/>
                </a:schemeClr>
              </a:solidFill>
            </a:endParaRPr>
          </a:p>
          <a:p>
            <a:r>
              <a:rPr lang="en-US" sz="1100" dirty="0">
                <a:solidFill>
                  <a:schemeClr val="accent1">
                    <a:lumMod val="50000"/>
                  </a:schemeClr>
                </a:solidFill>
              </a:rPr>
              <a:t>Note, for this aircraft the Buttons only use Toggle 1-3 and the </a:t>
            </a:r>
            <a:r>
              <a:rPr lang="en-US" sz="1100" dirty="0" err="1">
                <a:solidFill>
                  <a:schemeClr val="accent1">
                    <a:lumMod val="50000"/>
                  </a:schemeClr>
                </a:solidFill>
              </a:rPr>
              <a:t>Rotarys</a:t>
            </a:r>
            <a:r>
              <a:rPr lang="en-US" sz="1100" dirty="0">
                <a:solidFill>
                  <a:schemeClr val="accent1">
                    <a:lumMod val="50000"/>
                  </a:schemeClr>
                </a:solidFill>
              </a:rPr>
              <a:t> only use Toggles 4-7, so both Button settings and Rotary settings can be active </a:t>
            </a:r>
          </a:p>
          <a:p>
            <a:r>
              <a:rPr lang="en-US" sz="1100" dirty="0">
                <a:solidFill>
                  <a:schemeClr val="accent1">
                    <a:lumMod val="50000"/>
                  </a:schemeClr>
                </a:solidFill>
              </a:rPr>
              <a:t>simultaneously as they do not overlap and will not interfere with each other.  For example, Toggles 1 and 6 can both be active and you will get the </a:t>
            </a:r>
          </a:p>
          <a:p>
            <a:r>
              <a:rPr lang="en-US" sz="1100" dirty="0">
                <a:solidFill>
                  <a:schemeClr val="accent1">
                    <a:lumMod val="50000"/>
                  </a:schemeClr>
                </a:solidFill>
              </a:rPr>
              <a:t>expected  behaviour from the Buttons and </a:t>
            </a:r>
            <a:r>
              <a:rPr lang="en-US" sz="1100" dirty="0" err="1">
                <a:solidFill>
                  <a:schemeClr val="accent1">
                    <a:lumMod val="50000"/>
                  </a:schemeClr>
                </a:solidFill>
              </a:rPr>
              <a:t>Rotarys</a:t>
            </a:r>
            <a:r>
              <a:rPr lang="en-US" sz="1100" dirty="0">
                <a:solidFill>
                  <a:schemeClr val="accent1">
                    <a:lumMod val="50000"/>
                  </a:schemeClr>
                </a:solidFill>
              </a:rPr>
              <a:t>.</a:t>
            </a:r>
          </a:p>
          <a:p>
            <a:endParaRPr lang="en-US" sz="1100" dirty="0">
              <a:solidFill>
                <a:schemeClr val="accent1">
                  <a:lumMod val="50000"/>
                </a:schemeClr>
              </a:solidFill>
            </a:endParaRPr>
          </a:p>
        </p:txBody>
      </p:sp>
      <p:pic>
        <p:nvPicPr>
          <p:cNvPr id="7" name="Picture 6" descr="A white airplane with red and blue stripes&#10;&#10;Description automatically generated">
            <a:extLst>
              <a:ext uri="{FF2B5EF4-FFF2-40B4-BE49-F238E27FC236}">
                <a16:creationId xmlns:a16="http://schemas.microsoft.com/office/drawing/2014/main" id="{12D04ACF-96E8-0B0B-A9A3-5DBD99B357E5}"/>
              </a:ext>
            </a:extLst>
          </p:cNvPr>
          <p:cNvPicPr>
            <a:picLocks noChangeAspect="1"/>
          </p:cNvPicPr>
          <p:nvPr/>
        </p:nvPicPr>
        <p:blipFill>
          <a:blip r:embed="rId5"/>
          <a:stretch>
            <a:fillRect/>
          </a:stretch>
        </p:blipFill>
        <p:spPr>
          <a:xfrm>
            <a:off x="108457" y="5203139"/>
            <a:ext cx="2574667" cy="1448250"/>
          </a:xfrm>
          <a:prstGeom prst="rect">
            <a:avLst/>
          </a:prstGeom>
        </p:spPr>
      </p:pic>
      <p:sp>
        <p:nvSpPr>
          <p:cNvPr id="8" name="TextBox 7">
            <a:extLst>
              <a:ext uri="{FF2B5EF4-FFF2-40B4-BE49-F238E27FC236}">
                <a16:creationId xmlns:a16="http://schemas.microsoft.com/office/drawing/2014/main" id="{81E0A067-E2B1-6495-97C7-D3B3A68678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extBox 8">
            <a:extLst>
              <a:ext uri="{FF2B5EF4-FFF2-40B4-BE49-F238E27FC236}">
                <a16:creationId xmlns:a16="http://schemas.microsoft.com/office/drawing/2014/main" id="{29A9FEBF-17A4-0B9C-26F4-BBCC029C6F4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9590282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3" name="TextBox 2">
            <a:extLst>
              <a:ext uri="{FF2B5EF4-FFF2-40B4-BE49-F238E27FC236}">
                <a16:creationId xmlns:a16="http://schemas.microsoft.com/office/drawing/2014/main" id="{8C9BBF58-8233-5CB5-0149-3F2B94C5F6E3}"/>
              </a:ext>
            </a:extLst>
          </p:cNvPr>
          <p:cNvSpPr txBox="1"/>
          <p:nvPr/>
        </p:nvSpPr>
        <p:spPr>
          <a:xfrm>
            <a:off x="2879834" y="2608565"/>
            <a:ext cx="5484401" cy="646331"/>
          </a:xfrm>
          <a:prstGeom prst="rect">
            <a:avLst/>
          </a:prstGeom>
          <a:noFill/>
        </p:spPr>
        <p:txBody>
          <a:bodyPr wrap="square" rtlCol="0">
            <a:spAutoFit/>
          </a:bodyPr>
          <a:lstStyle/>
          <a:p>
            <a:pPr algn="ctr"/>
            <a:r>
              <a:rPr lang="en-US" sz="3600" dirty="0">
                <a:solidFill>
                  <a:schemeClr val="accent1">
                    <a:lumMod val="50000"/>
                  </a:schemeClr>
                </a:solidFill>
              </a:rPr>
              <a:t>End of Configuration Guide</a:t>
            </a:r>
          </a:p>
        </p:txBody>
      </p:sp>
      <p:sp>
        <p:nvSpPr>
          <p:cNvPr id="6" name="TextBox 5">
            <a:extLst>
              <a:ext uri="{FF2B5EF4-FFF2-40B4-BE49-F238E27FC236}">
                <a16:creationId xmlns:a16="http://schemas.microsoft.com/office/drawing/2014/main" id="{E1DF2891-2EC2-766B-4B50-4E1C31EDAF0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5E7B4C40-FCBD-C1A7-8886-9D32102CF44D}"/>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7" name="TextBox 6">
            <a:extLst>
              <a:ext uri="{FF2B5EF4-FFF2-40B4-BE49-F238E27FC236}">
                <a16:creationId xmlns:a16="http://schemas.microsoft.com/office/drawing/2014/main" id="{3B1EB06F-81EC-B455-0FE6-F6DCD8EB0FB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3938035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7" name="Table 6">
            <a:extLst>
              <a:ext uri="{FF2B5EF4-FFF2-40B4-BE49-F238E27FC236}">
                <a16:creationId xmlns:a16="http://schemas.microsoft.com/office/drawing/2014/main" id="{8059271E-2AB5-5EBA-21C1-CCD4C7FC8D3E}"/>
              </a:ext>
            </a:extLst>
          </p:cNvPr>
          <p:cNvGraphicFramePr>
            <a:graphicFrameLocks noGrp="1"/>
          </p:cNvGraphicFramePr>
          <p:nvPr>
            <p:extLst>
              <p:ext uri="{D42A27DB-BD31-4B8C-83A1-F6EECF244321}">
                <p14:modId xmlns:p14="http://schemas.microsoft.com/office/powerpoint/2010/main" val="1561538000"/>
              </p:ext>
            </p:extLst>
          </p:nvPr>
        </p:nvGraphicFramePr>
        <p:xfrm>
          <a:off x="1088014" y="1087096"/>
          <a:ext cx="9861710" cy="741680"/>
        </p:xfrm>
        <a:graphic>
          <a:graphicData uri="http://schemas.openxmlformats.org/drawingml/2006/table">
            <a:tbl>
              <a:tblPr firstRow="1" bandRow="1">
                <a:tableStyleId>{69012ECD-51FC-41F1-AA8D-1B2483CD663E}</a:tableStyleId>
              </a:tblPr>
              <a:tblGrid>
                <a:gridCol w="9861710">
                  <a:extLst>
                    <a:ext uri="{9D8B030D-6E8A-4147-A177-3AD203B41FA5}">
                      <a16:colId xmlns:a16="http://schemas.microsoft.com/office/drawing/2014/main" val="2361572548"/>
                    </a:ext>
                  </a:extLst>
                </a:gridCol>
              </a:tblGrid>
              <a:tr h="370840">
                <a:tc>
                  <a:txBody>
                    <a:bodyPr/>
                    <a:lstStyle/>
                    <a:p>
                      <a:r>
                        <a:rPr lang="en-US" dirty="0"/>
                        <a:t>Airliners</a:t>
                      </a:r>
                    </a:p>
                  </a:txBody>
                  <a:tcPr/>
                </a:tc>
                <a:extLst>
                  <a:ext uri="{0D108BD9-81ED-4DB2-BD59-A6C34878D82A}">
                    <a16:rowId xmlns:a16="http://schemas.microsoft.com/office/drawing/2014/main" val="3764574768"/>
                  </a:ext>
                </a:extLst>
              </a:tr>
              <a:tr h="370840">
                <a:tc>
                  <a:txBody>
                    <a:bodyPr/>
                    <a:lstStyle/>
                    <a:p>
                      <a:r>
                        <a:rPr lang="en-US" sz="1400" dirty="0">
                          <a:hlinkClick r:id="rId5" action="ppaction://hlinksldjump"/>
                        </a:rPr>
                        <a:t>Zibo 737-800X</a:t>
                      </a:r>
                      <a:endParaRPr lang="en-US" sz="1400" dirty="0"/>
                    </a:p>
                  </a:txBody>
                  <a:tcPr/>
                </a:tc>
                <a:extLst>
                  <a:ext uri="{0D108BD9-81ED-4DB2-BD59-A6C34878D82A}">
                    <a16:rowId xmlns:a16="http://schemas.microsoft.com/office/drawing/2014/main" val="2895346162"/>
                  </a:ext>
                </a:extLst>
              </a:tr>
            </a:tbl>
          </a:graphicData>
        </a:graphic>
      </p:graphicFrame>
      <p:sp>
        <p:nvSpPr>
          <p:cNvPr id="12" name="Title 11">
            <a:extLst>
              <a:ext uri="{FF2B5EF4-FFF2-40B4-BE49-F238E27FC236}">
                <a16:creationId xmlns:a16="http://schemas.microsoft.com/office/drawing/2014/main" id="{DA613AFA-7439-B95A-FB7C-D41A0DCF9AFD}"/>
              </a:ext>
            </a:extLst>
          </p:cNvPr>
          <p:cNvSpPr>
            <a:spLocks noGrp="1"/>
          </p:cNvSpPr>
          <p:nvPr>
            <p:ph type="title"/>
          </p:nvPr>
        </p:nvSpPr>
        <p:spPr>
          <a:xfrm>
            <a:off x="281284" y="217587"/>
            <a:ext cx="3170340" cy="414459"/>
          </a:xfrm>
        </p:spPr>
        <p:txBody>
          <a:bodyPr>
            <a:normAutofit fontScale="90000"/>
          </a:bodyPr>
          <a:lstStyle/>
          <a:p>
            <a:r>
              <a:rPr lang="en-US" sz="2000" dirty="0">
                <a:solidFill>
                  <a:schemeClr val="accent1">
                    <a:lumMod val="50000"/>
                  </a:schemeClr>
                </a:solidFill>
                <a:latin typeface="+mn-lt"/>
                <a:ea typeface="+mn-ea"/>
                <a:cs typeface="+mn-cs"/>
              </a:rPr>
              <a:t>Contents – 3rd party aircraft*</a:t>
            </a:r>
          </a:p>
        </p:txBody>
      </p:sp>
      <p:sp>
        <p:nvSpPr>
          <p:cNvPr id="2" name="TextBox 1">
            <a:extLst>
              <a:ext uri="{FF2B5EF4-FFF2-40B4-BE49-F238E27FC236}">
                <a16:creationId xmlns:a16="http://schemas.microsoft.com/office/drawing/2014/main" id="{B6E9F113-8489-4AD0-3083-A3D522BFE9C4}"/>
              </a:ext>
            </a:extLst>
          </p:cNvPr>
          <p:cNvSpPr txBox="1"/>
          <p:nvPr/>
        </p:nvSpPr>
        <p:spPr>
          <a:xfrm>
            <a:off x="3257433" y="6036547"/>
            <a:ext cx="4966557" cy="307777"/>
          </a:xfrm>
          <a:prstGeom prst="rect">
            <a:avLst/>
          </a:prstGeom>
          <a:noFill/>
        </p:spPr>
        <p:txBody>
          <a:bodyPr wrap="square" rtlCol="0">
            <a:spAutoFit/>
          </a:bodyPr>
          <a:lstStyle/>
          <a:p>
            <a:pPr algn="ctr"/>
            <a:r>
              <a:rPr lang="en-US" sz="1400" dirty="0">
                <a:solidFill>
                  <a:schemeClr val="bg1"/>
                </a:solidFill>
              </a:rPr>
              <a:t>*Click on an aircraft’s name to see its configuration guide</a:t>
            </a:r>
          </a:p>
        </p:txBody>
      </p:sp>
      <p:sp>
        <p:nvSpPr>
          <p:cNvPr id="4" name="TextBox 3">
            <a:extLst>
              <a:ext uri="{FF2B5EF4-FFF2-40B4-BE49-F238E27FC236}">
                <a16:creationId xmlns:a16="http://schemas.microsoft.com/office/drawing/2014/main" id="{138BFF2B-C647-1F21-A01D-EF677E2826E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
        <p:nvSpPr>
          <p:cNvPr id="8" name="TextBox 7">
            <a:extLst>
              <a:ext uri="{FF2B5EF4-FFF2-40B4-BE49-F238E27FC236}">
                <a16:creationId xmlns:a16="http://schemas.microsoft.com/office/drawing/2014/main" id="{CB3AE01A-3C4F-87F4-A4CC-6CCC1F712C3F}"/>
              </a:ext>
            </a:extLst>
          </p:cNvPr>
          <p:cNvSpPr txBox="1"/>
          <p:nvPr/>
        </p:nvSpPr>
        <p:spPr>
          <a:xfrm>
            <a:off x="7926334" y="5432350"/>
            <a:ext cx="4087906" cy="338554"/>
          </a:xfrm>
          <a:prstGeom prst="rect">
            <a:avLst/>
          </a:prstGeom>
          <a:noFill/>
        </p:spPr>
        <p:txBody>
          <a:bodyPr wrap="square" rtlCol="0">
            <a:spAutoFit/>
          </a:bodyPr>
          <a:lstStyle/>
          <a:p>
            <a:pPr algn="ctr"/>
            <a:r>
              <a:rPr lang="en-US" sz="1600" dirty="0">
                <a:solidFill>
                  <a:schemeClr val="bg1"/>
                </a:solidFill>
                <a:hlinkClick r:id="rId6" action="ppaction://hlinksldjump">
                  <a:extLst>
                    <a:ext uri="{A12FA001-AC4F-418D-AE19-62706E023703}">
                      <ahyp:hlinkClr xmlns:ahyp="http://schemas.microsoft.com/office/drawing/2018/hyperlinkcolor" val="tx"/>
                    </a:ext>
                  </a:extLst>
                </a:hlinkClick>
              </a:rPr>
              <a:t>Jump to the Laminar Research contents page</a:t>
            </a:r>
            <a:endParaRPr lang="en-US" sz="1600" dirty="0">
              <a:solidFill>
                <a:schemeClr val="bg1"/>
              </a:solidFill>
            </a:endParaRPr>
          </a:p>
        </p:txBody>
      </p:sp>
    </p:spTree>
    <p:extLst>
      <p:ext uri="{BB962C8B-B14F-4D97-AF65-F5344CB8AC3E}">
        <p14:creationId xmlns:p14="http://schemas.microsoft.com/office/powerpoint/2010/main" val="1620702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a:solidFill>
            <a:srgbClr val="7030A0"/>
          </a:solidFill>
        </p:spPr>
      </p:pic>
      <p:sp>
        <p:nvSpPr>
          <p:cNvPr id="10" name="TextBox 9">
            <a:extLst>
              <a:ext uri="{FF2B5EF4-FFF2-40B4-BE49-F238E27FC236}">
                <a16:creationId xmlns:a16="http://schemas.microsoft.com/office/drawing/2014/main" id="{4F8795F4-26DD-59AD-2FED-C8F1F47A6323}"/>
              </a:ext>
            </a:extLst>
          </p:cNvPr>
          <p:cNvSpPr txBox="1"/>
          <p:nvPr/>
        </p:nvSpPr>
        <p:spPr>
          <a:xfrm>
            <a:off x="8934953" y="157854"/>
            <a:ext cx="315568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Default Configuration – Laminar Research </a:t>
            </a:r>
            <a:r>
              <a:rPr lang="en-US" sz="2800" dirty="0" err="1">
                <a:solidFill>
                  <a:schemeClr val="accent1">
                    <a:lumMod val="50000"/>
                  </a:schemeClr>
                </a:solidFill>
              </a:rPr>
              <a:t>Aeroworks</a:t>
            </a:r>
            <a:r>
              <a:rPr lang="en-US" sz="2800" dirty="0">
                <a:solidFill>
                  <a:schemeClr val="accent1">
                    <a:lumMod val="50000"/>
                  </a:schemeClr>
                </a:solidFill>
              </a:rPr>
              <a:t> 103</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7B2B1196-575D-01B1-7860-984C682687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graphicFrame>
        <p:nvGraphicFramePr>
          <p:cNvPr id="12" name="Table 11">
            <a:extLst>
              <a:ext uri="{FF2B5EF4-FFF2-40B4-BE49-F238E27FC236}">
                <a16:creationId xmlns:a16="http://schemas.microsoft.com/office/drawing/2014/main" id="{E9129CF1-B9DC-EACF-1AA4-6C184DB43C7B}"/>
              </a:ext>
            </a:extLst>
          </p:cNvPr>
          <p:cNvGraphicFramePr>
            <a:graphicFrameLocks noGrp="1"/>
          </p:cNvGraphicFramePr>
          <p:nvPr>
            <p:extLst>
              <p:ext uri="{D42A27DB-BD31-4B8C-83A1-F6EECF244321}">
                <p14:modId xmlns:p14="http://schemas.microsoft.com/office/powerpoint/2010/main" val="3638799178"/>
              </p:ext>
            </p:extLst>
          </p:nvPr>
        </p:nvGraphicFramePr>
        <p:xfrm>
          <a:off x="302932" y="1054372"/>
          <a:ext cx="11364528" cy="3135512"/>
        </p:xfrm>
        <a:graphic>
          <a:graphicData uri="http://schemas.openxmlformats.org/drawingml/2006/table">
            <a:tbl>
              <a:tblPr firstRow="1" bandRow="1">
                <a:tableStyleId>{5C22544A-7EE6-4342-B048-85BDC9FD1C3A}</a:tableStyleId>
              </a:tblPr>
              <a:tblGrid>
                <a:gridCol w="903179">
                  <a:extLst>
                    <a:ext uri="{9D8B030D-6E8A-4147-A177-3AD203B41FA5}">
                      <a16:colId xmlns:a16="http://schemas.microsoft.com/office/drawing/2014/main" val="2580403946"/>
                    </a:ext>
                  </a:extLst>
                </a:gridCol>
                <a:gridCol w="774473">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699571">
                  <a:extLst>
                    <a:ext uri="{9D8B030D-6E8A-4147-A177-3AD203B41FA5}">
                      <a16:colId xmlns:a16="http://schemas.microsoft.com/office/drawing/2014/main" val="593627808"/>
                    </a:ext>
                  </a:extLst>
                </a:gridCol>
                <a:gridCol w="708343">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626995">
                  <a:extLst>
                    <a:ext uri="{9D8B030D-6E8A-4147-A177-3AD203B41FA5}">
                      <a16:colId xmlns:a16="http://schemas.microsoft.com/office/drawing/2014/main" val="2443076076"/>
                    </a:ext>
                  </a:extLst>
                </a:gridCol>
                <a:gridCol w="790984">
                  <a:extLst>
                    <a:ext uri="{9D8B030D-6E8A-4147-A177-3AD203B41FA5}">
                      <a16:colId xmlns:a16="http://schemas.microsoft.com/office/drawing/2014/main" val="548129053"/>
                    </a:ext>
                  </a:extLst>
                </a:gridCol>
                <a:gridCol w="560982">
                  <a:extLst>
                    <a:ext uri="{9D8B030D-6E8A-4147-A177-3AD203B41FA5}">
                      <a16:colId xmlns:a16="http://schemas.microsoft.com/office/drawing/2014/main" val="1912339010"/>
                    </a:ext>
                  </a:extLst>
                </a:gridCol>
                <a:gridCol w="82687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704701">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Instrument 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7C1B767-F533-5AEC-875E-837BCE8CC054}"/>
              </a:ext>
            </a:extLst>
          </p:cNvPr>
          <p:cNvSpPr txBox="1"/>
          <p:nvPr/>
        </p:nvSpPr>
        <p:spPr>
          <a:xfrm>
            <a:off x="2282262" y="4343089"/>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8C85C9FE-42CB-EB5F-8831-15C99D2AF474}"/>
              </a:ext>
            </a:extLst>
          </p:cNvPr>
          <p:cNvSpPr txBox="1"/>
          <p:nvPr/>
        </p:nvSpPr>
        <p:spPr>
          <a:xfrm>
            <a:off x="5589087" y="434308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11" name="Title 10">
            <a:extLst>
              <a:ext uri="{FF2B5EF4-FFF2-40B4-BE49-F238E27FC236}">
                <a16:creationId xmlns:a16="http://schemas.microsoft.com/office/drawing/2014/main" id="{7E32A383-E426-3087-327C-CEC7022F9292}"/>
              </a:ext>
            </a:extLst>
          </p:cNvPr>
          <p:cNvSpPr>
            <a:spLocks noGrp="1"/>
          </p:cNvSpPr>
          <p:nvPr>
            <p:ph type="title"/>
          </p:nvPr>
        </p:nvSpPr>
        <p:spPr>
          <a:xfrm>
            <a:off x="0" y="-467055"/>
            <a:ext cx="2161953" cy="336041"/>
          </a:xfrm>
        </p:spPr>
        <p:txBody>
          <a:bodyPr>
            <a:normAutofit/>
          </a:bodyPr>
          <a:lstStyle/>
          <a:p>
            <a:pPr algn="ctr"/>
            <a:r>
              <a:rPr lang="en-US" sz="1600" dirty="0"/>
              <a:t>Laminar </a:t>
            </a:r>
            <a:r>
              <a:rPr lang="en-US" sz="1600" dirty="0" err="1"/>
              <a:t>Aeroworks</a:t>
            </a:r>
            <a:r>
              <a:rPr lang="en-US" sz="1600" dirty="0"/>
              <a:t> 103</a:t>
            </a:r>
          </a:p>
        </p:txBody>
      </p:sp>
      <p:pic>
        <p:nvPicPr>
          <p:cNvPr id="16" name="Picture 15" descr="A blue and silver airplane&#10;&#10;Description automatically generated">
            <a:extLst>
              <a:ext uri="{FF2B5EF4-FFF2-40B4-BE49-F238E27FC236}">
                <a16:creationId xmlns:a16="http://schemas.microsoft.com/office/drawing/2014/main" id="{38C7077E-3F70-F88F-F5CF-E244F3C62D6E}"/>
              </a:ext>
            </a:extLst>
          </p:cNvPr>
          <p:cNvPicPr>
            <a:picLocks noChangeAspect="1"/>
          </p:cNvPicPr>
          <p:nvPr/>
        </p:nvPicPr>
        <p:blipFill>
          <a:blip r:embed="rId6"/>
          <a:stretch>
            <a:fillRect/>
          </a:stretch>
        </p:blipFill>
        <p:spPr>
          <a:xfrm>
            <a:off x="72180" y="4206648"/>
            <a:ext cx="4179545" cy="2350994"/>
          </a:xfrm>
          <a:prstGeom prst="rect">
            <a:avLst/>
          </a:prstGeom>
        </p:spPr>
      </p:pic>
      <p:sp>
        <p:nvSpPr>
          <p:cNvPr id="7" name="TextBox 6">
            <a:extLst>
              <a:ext uri="{FF2B5EF4-FFF2-40B4-BE49-F238E27FC236}">
                <a16:creationId xmlns:a16="http://schemas.microsoft.com/office/drawing/2014/main" id="{5010DACD-13BC-B68A-32FF-A6CAE0404F9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4104399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User guidance – Laminar Research </a:t>
            </a:r>
            <a:r>
              <a:rPr lang="en-US" sz="2800" dirty="0" err="1">
                <a:solidFill>
                  <a:schemeClr val="accent1">
                    <a:lumMod val="50000"/>
                  </a:schemeClr>
                </a:solidFill>
              </a:rPr>
              <a:t>Aeroworks</a:t>
            </a:r>
            <a:r>
              <a:rPr lang="en-US" sz="2800" dirty="0">
                <a:solidFill>
                  <a:schemeClr val="accent1">
                    <a:lumMod val="50000"/>
                  </a:schemeClr>
                </a:solidFill>
              </a:rPr>
              <a:t> 103</a:t>
            </a: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907200"/>
            <a:ext cx="10618820" cy="830997"/>
          </a:xfrm>
          <a:prstGeom prst="rect">
            <a:avLst/>
          </a:prstGeom>
          <a:noFill/>
        </p:spPr>
        <p:txBody>
          <a:bodyPr wrap="square">
            <a:spAutoFit/>
          </a:bodyPr>
          <a:lstStyle/>
          <a:p>
            <a:r>
              <a:rPr lang="en-US" sz="1600" dirty="0">
                <a:solidFill>
                  <a:schemeClr val="accent1">
                    <a:lumMod val="50000"/>
                  </a:schemeClr>
                </a:solidFill>
              </a:rPr>
              <a:t>The </a:t>
            </a:r>
            <a:r>
              <a:rPr lang="en-US" sz="1600" dirty="0" err="1">
                <a:solidFill>
                  <a:schemeClr val="accent1">
                    <a:lumMod val="50000"/>
                  </a:schemeClr>
                </a:solidFill>
              </a:rPr>
              <a:t>Aerowork</a:t>
            </a:r>
            <a:r>
              <a:rPr lang="en-US" sz="1600" dirty="0">
                <a:solidFill>
                  <a:schemeClr val="accent1">
                    <a:lumMod val="50000"/>
                  </a:schemeClr>
                </a:solidFill>
              </a:rPr>
              <a:t> 103 only has a single adjustable flight parameter, which is the Barometer pressure.  The right-hand rotary always adjusts this parameter, independent of any settings on the left-hand rotary or the Toggle switches.</a:t>
            </a:r>
          </a:p>
          <a:p>
            <a:r>
              <a:rPr lang="en-US" sz="1600" dirty="0">
                <a:solidFill>
                  <a:schemeClr val="accent1">
                    <a:lumMod val="50000"/>
                  </a:schemeClr>
                </a:solidFill>
              </a:rPr>
              <a:t>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pic>
        <p:nvPicPr>
          <p:cNvPr id="8" name="Picture 7" descr="A blue and silver airplane&#10;&#10;Description automatically generated">
            <a:extLst>
              <a:ext uri="{FF2B5EF4-FFF2-40B4-BE49-F238E27FC236}">
                <a16:creationId xmlns:a16="http://schemas.microsoft.com/office/drawing/2014/main" id="{EF7DCB14-D853-E277-95F1-3EB5D6885132}"/>
              </a:ext>
            </a:extLst>
          </p:cNvPr>
          <p:cNvPicPr>
            <a:picLocks noChangeAspect="1"/>
          </p:cNvPicPr>
          <p:nvPr/>
        </p:nvPicPr>
        <p:blipFill>
          <a:blip r:embed="rId6"/>
          <a:stretch>
            <a:fillRect/>
          </a:stretch>
        </p:blipFill>
        <p:spPr>
          <a:xfrm>
            <a:off x="175775" y="4164754"/>
            <a:ext cx="3635037" cy="2044708"/>
          </a:xfrm>
          <a:prstGeom prst="rect">
            <a:avLst/>
          </a:prstGeom>
        </p:spPr>
      </p:pic>
      <p:sp>
        <p:nvSpPr>
          <p:cNvPr id="9" name="TextBox 8">
            <a:extLst>
              <a:ext uri="{FF2B5EF4-FFF2-40B4-BE49-F238E27FC236}">
                <a16:creationId xmlns:a16="http://schemas.microsoft.com/office/drawing/2014/main" id="{4D0AED53-D71C-F363-03F7-0F9C71A7E30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2662843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a:solidFill>
            <a:srgbClr val="7030A0"/>
          </a:solidFill>
        </p:spPr>
      </p:pic>
      <p:sp>
        <p:nvSpPr>
          <p:cNvPr id="10" name="TextBox 9">
            <a:extLst>
              <a:ext uri="{FF2B5EF4-FFF2-40B4-BE49-F238E27FC236}">
                <a16:creationId xmlns:a16="http://schemas.microsoft.com/office/drawing/2014/main" id="{4F8795F4-26DD-59AD-2FED-C8F1F47A6323}"/>
              </a:ext>
            </a:extLst>
          </p:cNvPr>
          <p:cNvSpPr txBox="1"/>
          <p:nvPr/>
        </p:nvSpPr>
        <p:spPr>
          <a:xfrm>
            <a:off x="8934953" y="157854"/>
            <a:ext cx="315568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Airbus A330-300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7B2B1196-575D-01B1-7860-984C682687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789E83A0-1A45-61EB-937A-6F2A8909AFB2}"/>
              </a:ext>
            </a:extLst>
          </p:cNvPr>
          <p:cNvSpPr>
            <a:spLocks noGrp="1"/>
          </p:cNvSpPr>
          <p:nvPr>
            <p:ph type="title"/>
          </p:nvPr>
        </p:nvSpPr>
        <p:spPr>
          <a:xfrm>
            <a:off x="-56903" y="-781905"/>
            <a:ext cx="1410116" cy="416145"/>
          </a:xfrm>
        </p:spPr>
        <p:txBody>
          <a:bodyPr>
            <a:normAutofit/>
          </a:bodyPr>
          <a:lstStyle/>
          <a:p>
            <a:pPr algn="ctr"/>
            <a:r>
              <a:rPr lang="en-US" sz="1600" dirty="0"/>
              <a:t>Laminar A330</a:t>
            </a:r>
          </a:p>
        </p:txBody>
      </p:sp>
      <p:graphicFrame>
        <p:nvGraphicFramePr>
          <p:cNvPr id="12" name="Table 11">
            <a:extLst>
              <a:ext uri="{FF2B5EF4-FFF2-40B4-BE49-F238E27FC236}">
                <a16:creationId xmlns:a16="http://schemas.microsoft.com/office/drawing/2014/main" id="{E9129CF1-B9DC-EACF-1AA4-6C184DB43C7B}"/>
              </a:ext>
            </a:extLst>
          </p:cNvPr>
          <p:cNvGraphicFramePr>
            <a:graphicFrameLocks noGrp="1"/>
          </p:cNvGraphicFramePr>
          <p:nvPr>
            <p:extLst>
              <p:ext uri="{D42A27DB-BD31-4B8C-83A1-F6EECF244321}">
                <p14:modId xmlns:p14="http://schemas.microsoft.com/office/powerpoint/2010/main" val="3828199637"/>
              </p:ext>
            </p:extLst>
          </p:nvPr>
        </p:nvGraphicFramePr>
        <p:xfrm>
          <a:off x="302932" y="1054372"/>
          <a:ext cx="11449634" cy="3288717"/>
        </p:xfrm>
        <a:graphic>
          <a:graphicData uri="http://schemas.openxmlformats.org/drawingml/2006/table">
            <a:tbl>
              <a:tblPr firstRow="1" bandRow="1">
                <a:tableStyleId>{5C22544A-7EE6-4342-B048-85BDC9FD1C3A}</a:tableStyleId>
              </a:tblPr>
              <a:tblGrid>
                <a:gridCol w="903179">
                  <a:extLst>
                    <a:ext uri="{9D8B030D-6E8A-4147-A177-3AD203B41FA5}">
                      <a16:colId xmlns:a16="http://schemas.microsoft.com/office/drawing/2014/main" val="2580403946"/>
                    </a:ext>
                  </a:extLst>
                </a:gridCol>
                <a:gridCol w="774473">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699571">
                  <a:extLst>
                    <a:ext uri="{9D8B030D-6E8A-4147-A177-3AD203B41FA5}">
                      <a16:colId xmlns:a16="http://schemas.microsoft.com/office/drawing/2014/main" val="593627808"/>
                    </a:ext>
                  </a:extLst>
                </a:gridCol>
                <a:gridCol w="638723">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626995">
                  <a:extLst>
                    <a:ext uri="{9D8B030D-6E8A-4147-A177-3AD203B41FA5}">
                      <a16:colId xmlns:a16="http://schemas.microsoft.com/office/drawing/2014/main" val="2443076076"/>
                    </a:ext>
                  </a:extLst>
                </a:gridCol>
                <a:gridCol w="790984">
                  <a:extLst>
                    <a:ext uri="{9D8B030D-6E8A-4147-A177-3AD203B41FA5}">
                      <a16:colId xmlns:a16="http://schemas.microsoft.com/office/drawing/2014/main" val="548129053"/>
                    </a:ext>
                  </a:extLst>
                </a:gridCol>
                <a:gridCol w="560982">
                  <a:extLst>
                    <a:ext uri="{9D8B030D-6E8A-4147-A177-3AD203B41FA5}">
                      <a16:colId xmlns:a16="http://schemas.microsoft.com/office/drawing/2014/main" val="1912339010"/>
                    </a:ext>
                  </a:extLst>
                </a:gridCol>
                <a:gridCol w="82687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859427">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txBody>
                  <a:tcPr anchor="ctr"/>
                </a:tc>
                <a:tc>
                  <a:txBody>
                    <a:bodyPr/>
                    <a:lstStyle/>
                    <a:p>
                      <a:pPr algn="ctr"/>
                      <a:r>
                        <a:rPr lang="en-US" sz="900" dirty="0"/>
                        <a:t>Vertical speed</a:t>
                      </a:r>
                    </a:p>
                  </a:txBody>
                  <a:tcPr anchor="ctr"/>
                </a:tc>
                <a:tc>
                  <a:txBody>
                    <a:bodyPr/>
                    <a:lstStyle/>
                    <a:p>
                      <a:pPr algn="ctr"/>
                      <a:r>
                        <a:rPr lang="en-US" sz="900" dirty="0"/>
                        <a:t>Heading</a:t>
                      </a:r>
                    </a:p>
                  </a:txBody>
                  <a:tcPr anchor="ctr"/>
                </a:tc>
                <a:tc>
                  <a:txBody>
                    <a:bodyPr/>
                    <a:lstStyle/>
                    <a:p>
                      <a:pPr algn="ctr"/>
                      <a:r>
                        <a:rPr lang="en-US" sz="900" dirty="0"/>
                        <a:t>-</a:t>
                      </a:r>
                    </a:p>
                  </a:txBody>
                  <a:tcPr anchor="ctr"/>
                </a:tc>
                <a:tc>
                  <a:txBody>
                    <a:bodyPr/>
                    <a:lstStyle/>
                    <a:p>
                      <a:pPr algn="ctr"/>
                      <a:r>
                        <a:rPr lang="en-US" sz="900" dirty="0"/>
                        <a:t>Airspeed</a:t>
                      </a:r>
                    </a:p>
                  </a:txBody>
                  <a:tcPr anchor="ctr"/>
                </a:tc>
                <a:tc>
                  <a:txBody>
                    <a:bodyPr/>
                    <a:lstStyle/>
                    <a:p>
                      <a:pPr algn="ctr"/>
                      <a:r>
                        <a:rPr lang="en-US" sz="900" dirty="0"/>
                        <a:t>MCP</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MCP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HDG TRK</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V/S FPA</a:t>
                      </a:r>
                    </a:p>
                  </a:txBody>
                  <a:tcPr anchor="ctr"/>
                </a:tc>
                <a:tc>
                  <a:txBody>
                    <a:bodyPr/>
                    <a:lstStyle/>
                    <a:p>
                      <a:pPr marL="0" algn="ctr" defTabSz="914400" rtl="0" eaLnBrk="1" latinLnBrk="0" hangingPunct="1"/>
                      <a:r>
                        <a:rPr lang="en-US" sz="900" dirty="0"/>
                        <a:t>LOC</a:t>
                      </a:r>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a:t>
                      </a:r>
                    </a:p>
                  </a:txBody>
                  <a:tcPr anchor="ctr"/>
                </a:tc>
                <a:tc>
                  <a:txBody>
                    <a:bodyPr/>
                    <a:lstStyle/>
                    <a:p>
                      <a:pPr algn="ctr"/>
                      <a:r>
                        <a:rPr lang="en-US" sz="900" dirty="0"/>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a:t>
                      </a:r>
                    </a:p>
                  </a:txBody>
                  <a:tcPr anchor="ctr"/>
                </a:tc>
                <a:tc>
                  <a:txBody>
                    <a:bodyPr/>
                    <a:lstStyle/>
                    <a:p>
                      <a:pPr algn="ctr"/>
                      <a:r>
                        <a:rPr lang="en-US" sz="900" dirty="0"/>
                        <a:t>Vertical speed</a:t>
                      </a:r>
                    </a:p>
                  </a:txBody>
                  <a:tcPr anchor="ctr"/>
                </a:tc>
                <a:tc>
                  <a:txBody>
                    <a:bodyPr/>
                    <a:lstStyle/>
                    <a:p>
                      <a:pPr algn="ctr"/>
                      <a:r>
                        <a:rPr lang="en-US" sz="900" dirty="0"/>
                        <a:t>A/THR</a:t>
                      </a:r>
                    </a:p>
                  </a:txBody>
                  <a:tcPr anchor="ctr"/>
                </a:tc>
                <a:tc>
                  <a:txBody>
                    <a:bodyPr/>
                    <a:lstStyle/>
                    <a:p>
                      <a:pPr algn="ctr"/>
                      <a:r>
                        <a:rPr lang="en-US" sz="900" dirty="0"/>
                        <a:t>AP1</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r>
                        <a:rPr lang="en-US" sz="900" dirty="0"/>
                        <a:t>MCP</a:t>
                      </a:r>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Altitude </a:t>
                      </a:r>
                    </a:p>
                    <a:p>
                      <a:pPr algn="ctr"/>
                      <a:r>
                        <a:rPr lang="en-US" sz="900" dirty="0"/>
                        <a:t>100 / 1000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a:t>
                      </a:r>
                      <a:r>
                        <a:rPr lang="en-US" sz="900" dirty="0" err="1"/>
                        <a:t>baro</a:t>
                      </a:r>
                      <a:r>
                        <a:rPr lang="en-US" sz="900" dirty="0"/>
                        <a:t> std off</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Pilot </a:t>
                      </a:r>
                    </a:p>
                    <a:p>
                      <a:pPr algn="ctr"/>
                      <a:r>
                        <a:rPr lang="en-US" sz="900" dirty="0"/>
                        <a:t>QNH</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MCP</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a:t>
                      </a:r>
                      <a:r>
                        <a:rPr lang="en-US" sz="900" dirty="0" err="1"/>
                        <a:t>baro</a:t>
                      </a:r>
                      <a:r>
                        <a:rPr lang="en-US" sz="900" dirty="0"/>
                        <a:t> std on</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Copilot </a:t>
                      </a:r>
                    </a:p>
                    <a:p>
                      <a:pPr algn="ctr"/>
                      <a:r>
                        <a:rPr lang="en-US" sz="900" dirty="0"/>
                        <a:t>QNH</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r>
                        <a:rPr lang="en-US" sz="900" dirty="0" err="1"/>
                        <a:t>baro</a:t>
                      </a:r>
                      <a:r>
                        <a:rPr lang="en-US" sz="900" dirty="0"/>
                        <a:t> std off</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r>
                        <a:rPr lang="en-US" sz="900" dirty="0"/>
                        <a:t>Backup</a:t>
                      </a:r>
                    </a:p>
                    <a:p>
                      <a:pPr algn="ctr"/>
                      <a:r>
                        <a:rPr lang="en-US" sz="900" dirty="0"/>
                        <a:t>QNH</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Centre panel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r>
                        <a:rPr lang="en-US" sz="900" dirty="0" err="1"/>
                        <a:t>baro</a:t>
                      </a:r>
                      <a:r>
                        <a:rPr lang="en-US" sz="900" dirty="0"/>
                        <a:t> std on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SPD</a:t>
                      </a:r>
                    </a:p>
                    <a:p>
                      <a:pPr algn="ctr"/>
                      <a:r>
                        <a:rPr lang="en-US" sz="900" dirty="0"/>
                        <a:t>MACH</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Heading pull</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LS</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 knob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pull</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Speed pull</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Heading push</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LS</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 knob push</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Speed push</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AP2</a:t>
                      </a:r>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7C1B767-F533-5AEC-875E-837BCE8CC054}"/>
              </a:ext>
            </a:extLst>
          </p:cNvPr>
          <p:cNvSpPr txBox="1"/>
          <p:nvPr/>
        </p:nvSpPr>
        <p:spPr>
          <a:xfrm>
            <a:off x="2282262" y="4343089"/>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8C85C9FE-42CB-EB5F-8831-15C99D2AF474}"/>
              </a:ext>
            </a:extLst>
          </p:cNvPr>
          <p:cNvSpPr txBox="1"/>
          <p:nvPr/>
        </p:nvSpPr>
        <p:spPr>
          <a:xfrm>
            <a:off x="5589087" y="434308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7" name="TextBox 6">
            <a:extLst>
              <a:ext uri="{FF2B5EF4-FFF2-40B4-BE49-F238E27FC236}">
                <a16:creationId xmlns:a16="http://schemas.microsoft.com/office/drawing/2014/main" id="{D2BDB890-3ACC-84D0-AD10-8C3F6D0BD46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vBeta1.02</a:t>
            </a:r>
          </a:p>
        </p:txBody>
      </p:sp>
    </p:spTree>
    <p:extLst>
      <p:ext uri="{BB962C8B-B14F-4D97-AF65-F5344CB8AC3E}">
        <p14:creationId xmlns:p14="http://schemas.microsoft.com/office/powerpoint/2010/main" val="5901595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ser guide" id="{03E34730-F882-854B-B2F4-B0C4BEC535F7}" vid="{61B599E7-D9EB-7646-BE9D-5CDB687772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30427</TotalTime>
  <Words>11861</Words>
  <Application>Microsoft Macintosh PowerPoint</Application>
  <PresentationFormat>Widescreen</PresentationFormat>
  <Paragraphs>3055</Paragraphs>
  <Slides>54</Slides>
  <Notes>54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Calibri</vt:lpstr>
      <vt:lpstr>Calibri Light</vt:lpstr>
      <vt:lpstr>Menlo</vt:lpstr>
      <vt:lpstr>Office Theme</vt:lpstr>
      <vt:lpstr>PowerPoint Presentation</vt:lpstr>
      <vt:lpstr>PowerPoint Presentation</vt:lpstr>
      <vt:lpstr>PowerPoint Presentation</vt:lpstr>
      <vt:lpstr>PowerPoint Presentation</vt:lpstr>
      <vt:lpstr>PowerPoint Presentation</vt:lpstr>
      <vt:lpstr>Contents – 3rd party aircraft*</vt:lpstr>
      <vt:lpstr>Laminar Aeroworks 103</vt:lpstr>
      <vt:lpstr>PowerPoint Presentation</vt:lpstr>
      <vt:lpstr>Laminar A330</vt:lpstr>
      <vt:lpstr>PowerPoint Presentation</vt:lpstr>
      <vt:lpstr>Laminar ALIA 250</vt:lpstr>
      <vt:lpstr>PowerPoint Presentation</vt:lpstr>
      <vt:lpstr>Laminar Beechcraft Baron 58</vt:lpstr>
      <vt:lpstr>PowerPoint Presentation</vt:lpstr>
      <vt:lpstr>Laminar Beechcraft King Air C90B</vt:lpstr>
      <vt:lpstr>PowerPoint Presentation</vt:lpstr>
      <vt:lpstr>Laminar Boeing 737</vt:lpstr>
      <vt:lpstr>PowerPoint Presentation</vt:lpstr>
      <vt:lpstr>Laminar Cessna Skyhawk</vt:lpstr>
      <vt:lpstr>PowerPoint Presentation</vt:lpstr>
      <vt:lpstr>Laminar Cessna Skyhawk G1000</vt:lpstr>
      <vt:lpstr>PowerPoint Presentation</vt:lpstr>
      <vt:lpstr>Laminar Cessna Skyhawk Floats</vt:lpstr>
      <vt:lpstr>PowerPoint Presentation</vt:lpstr>
      <vt:lpstr>Laminar Cessna Citation X</vt:lpstr>
      <vt:lpstr>PowerPoint Presentation</vt:lpstr>
      <vt:lpstr>Laminar Cirrus SR22</vt:lpstr>
      <vt:lpstr>PowerPoint Presentation</vt:lpstr>
      <vt:lpstr>Laminar Cirrus Vision SF50</vt:lpstr>
      <vt:lpstr>PowerPoint Presentation</vt:lpstr>
      <vt:lpstr>Laminar Grumman F14 Tomcat</vt:lpstr>
      <vt:lpstr>PowerPoint Presentation</vt:lpstr>
      <vt:lpstr>Laminar McDonnell Douglas F4 Phantom II</vt:lpstr>
      <vt:lpstr>PowerPoint Presentation</vt:lpstr>
      <vt:lpstr>Laminar Lancair Evolution</vt:lpstr>
      <vt:lpstr>PowerPoint Presentation</vt:lpstr>
      <vt:lpstr>Laminar McDonnell Douglas 82</vt:lpstr>
      <vt:lpstr>PowerPoint Presentation</vt:lpstr>
      <vt:lpstr>Laminar Piper PA-18 Super Cub</vt:lpstr>
      <vt:lpstr>PowerPoint Presentation</vt:lpstr>
      <vt:lpstr>Laminar Robinson R22 Beta II</vt:lpstr>
      <vt:lpstr>PowerPoint Presentation</vt:lpstr>
      <vt:lpstr>Laminar Schleicher ASK 21</vt:lpstr>
      <vt:lpstr>PowerPoint Presentation</vt:lpstr>
      <vt:lpstr>Laminar Sikorski S-76C</vt:lpstr>
      <vt:lpstr>PowerPoint Presentation</vt:lpstr>
      <vt:lpstr>Laminar Stinson L5 Sentinel</vt:lpstr>
      <vt:lpstr>PowerPoint Presentation</vt:lpstr>
      <vt:lpstr>Laminar VAN’s RV-10</vt:lpstr>
      <vt:lpstr>PowerPoint Presentation</vt:lpstr>
      <vt:lpstr>PowerPoint Presentation</vt:lpstr>
      <vt:lpstr>Zibo 737-800</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Proctor</dc:creator>
  <cp:keywords/>
  <dc:description/>
  <cp:lastModifiedBy>Steve Proctor</cp:lastModifiedBy>
  <cp:revision>133</cp:revision>
  <cp:lastPrinted>2024-04-29T16:39:31Z</cp:lastPrinted>
  <dcterms:created xsi:type="dcterms:W3CDTF">2024-03-19T14:29:38Z</dcterms:created>
  <dcterms:modified xsi:type="dcterms:W3CDTF">2024-04-29T16:40:27Z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ReleaseVersion">
    <vt:lpwstr>Configuration  Guide vBeta1.01  </vt:lpwstr>
  </property>
</Properties>
</file>

<file path=docProps/thumbnail.jpeg>
</file>